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7" r:id="rId6"/>
    <p:sldId id="268" r:id="rId7"/>
    <p:sldId id="269" r:id="rId8"/>
    <p:sldId id="270" r:id="rId9"/>
    <p:sldId id="272" r:id="rId10"/>
    <p:sldId id="273" r:id="rId11"/>
    <p:sldId id="279" r:id="rId12"/>
    <p:sldId id="280" r:id="rId13"/>
    <p:sldId id="281" r:id="rId14"/>
    <p:sldId id="282" r:id="rId15"/>
    <p:sldId id="283" r:id="rId16"/>
    <p:sldId id="284" r:id="rId17"/>
    <p:sldId id="285" r:id="rId18"/>
    <p:sldId id="278"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Fira Sans Bold" panose="020B0604020202020204" charset="0"/>
      <p:regular r:id="rId25"/>
    </p:embeddedFont>
    <p:embeddedFont>
      <p:font typeface="Fira Sans Light" panose="020B0403050000020004" pitchFamily="34" charset="0"/>
      <p:regular r:id="rId26"/>
      <p:italic r:id="rId27"/>
    </p:embeddedFont>
    <p:embeddedFont>
      <p:font typeface="Fira Sans Light Bold" panose="020B0604020202020204" charset="0"/>
      <p:regular r:id="rId28"/>
    </p:embeddedFont>
    <p:embeddedFont>
      <p:font typeface="Fira Sans Medium" panose="020B0603050000020004" pitchFamily="34" charset="0"/>
      <p:regular r:id="rId29"/>
      <p:italic r:id="rId30"/>
    </p:embeddedFont>
    <p:embeddedFont>
      <p:font typeface="Fira Sans Medium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181"/>
    <a:srgbClr val="004651"/>
    <a:srgbClr val="6DA8BB"/>
    <a:srgbClr val="05573E"/>
    <a:srgbClr val="4F6228"/>
    <a:srgbClr val="FFFFFF"/>
    <a:srgbClr val="A4E473"/>
    <a:srgbClr val="10D21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85"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kern="1200" dirty="0" err="1">
                <a:solidFill>
                  <a:schemeClr val="tx1"/>
                </a:solidFill>
                <a:effectLst/>
                <a:latin typeface="+mn-lt"/>
                <a:ea typeface="+mn-ea"/>
                <a:cs typeface="+mn-cs"/>
              </a:rPr>
              <a:t>Assalamu’alaikum</a:t>
            </a:r>
            <a:r>
              <a:rPr lang="en-US" sz="1200" kern="1200" dirty="0">
                <a:solidFill>
                  <a:schemeClr val="tx1"/>
                </a:solidFill>
                <a:effectLst/>
                <a:latin typeface="+mn-lt"/>
                <a:ea typeface="+mn-ea"/>
                <a:cs typeface="+mn-cs"/>
              </a:rPr>
              <a:t>. Selamat pagi</a:t>
            </a:r>
            <a:endParaRPr lang="en-ID"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Yang saya </a:t>
            </a:r>
            <a:r>
              <a:rPr lang="en-US" sz="1200" kern="1200" dirty="0" err="1">
                <a:solidFill>
                  <a:schemeClr val="tx1"/>
                </a:solidFill>
                <a:effectLst/>
                <a:latin typeface="+mn-lt"/>
                <a:ea typeface="+mn-ea"/>
                <a:cs typeface="+mn-cs"/>
              </a:rPr>
              <a:t>hormati</a:t>
            </a:r>
            <a:r>
              <a:rPr lang="en-US" sz="1200" kern="1200" dirty="0">
                <a:solidFill>
                  <a:schemeClr val="tx1"/>
                </a:solidFill>
                <a:effectLst/>
                <a:latin typeface="+mn-lt"/>
                <a:ea typeface="+mn-ea"/>
                <a:cs typeface="+mn-cs"/>
              </a:rPr>
              <a:t> Pak Adi Muhajirin, </a:t>
            </a:r>
            <a:r>
              <a:rPr lang="en-US" sz="1200" kern="1200" dirty="0" err="1">
                <a:solidFill>
                  <a:schemeClr val="tx1"/>
                </a:solidFill>
                <a:effectLst/>
                <a:latin typeface="+mn-lt"/>
                <a:ea typeface="+mn-ea"/>
                <a:cs typeface="+mn-cs"/>
              </a:rPr>
              <a:t>S.Kom</a:t>
            </a:r>
            <a:r>
              <a:rPr lang="en-US" sz="1200" kern="1200" dirty="0">
                <a:solidFill>
                  <a:schemeClr val="tx1"/>
                </a:solidFill>
                <a:effectLst/>
                <a:latin typeface="+mn-lt"/>
                <a:ea typeface="+mn-ea"/>
                <a:cs typeface="+mn-cs"/>
              </a:rPr>
              <a:t>., M.Kom. Selaku dosen Penguji 1, </a:t>
            </a:r>
            <a:endParaRPr lang="en-ID"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Yang saya </a:t>
            </a:r>
            <a:r>
              <a:rPr lang="en-US" sz="1200" kern="1200" dirty="0" err="1">
                <a:solidFill>
                  <a:schemeClr val="tx1"/>
                </a:solidFill>
                <a:effectLst/>
                <a:latin typeface="+mn-lt"/>
                <a:ea typeface="+mn-ea"/>
                <a:cs typeface="+mn-cs"/>
              </a:rPr>
              <a:t>hormati</a:t>
            </a:r>
            <a:r>
              <a:rPr lang="en-US" sz="1200" kern="1200" dirty="0">
                <a:solidFill>
                  <a:schemeClr val="tx1"/>
                </a:solidFill>
                <a:effectLst/>
                <a:latin typeface="+mn-lt"/>
                <a:ea typeface="+mn-ea"/>
                <a:cs typeface="+mn-cs"/>
              </a:rPr>
              <a:t> Pak </a:t>
            </a:r>
            <a:r>
              <a:rPr lang="en-US" sz="1200" kern="1200" dirty="0" err="1">
                <a:solidFill>
                  <a:schemeClr val="tx1"/>
                </a:solidFill>
                <a:effectLst/>
                <a:latin typeface="+mn-lt"/>
                <a:ea typeface="+mn-ea"/>
                <a:cs typeface="+mn-cs"/>
              </a:rPr>
              <a:t>Ajif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Yunizar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Pratama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S.Si</a:t>
            </a:r>
            <a:r>
              <a:rPr lang="en-US" sz="1200" kern="1200" dirty="0">
                <a:solidFill>
                  <a:schemeClr val="tx1"/>
                </a:solidFill>
                <a:effectLst/>
                <a:latin typeface="+mn-lt"/>
                <a:ea typeface="+mn-ea"/>
                <a:cs typeface="+mn-cs"/>
              </a:rPr>
              <a:t>., M.Eng. Selaku dosen penguji 2 </a:t>
            </a:r>
            <a:endParaRPr lang="en-ID"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dan yang saya </a:t>
            </a:r>
            <a:r>
              <a:rPr lang="en-US" sz="1200" kern="1200" dirty="0" err="1">
                <a:solidFill>
                  <a:schemeClr val="tx1"/>
                </a:solidFill>
                <a:effectLst/>
                <a:latin typeface="+mn-lt"/>
                <a:ea typeface="+mn-ea"/>
                <a:cs typeface="+mn-cs"/>
              </a:rPr>
              <a:t>hormati</a:t>
            </a:r>
            <a:r>
              <a:rPr lang="en-US" sz="1200" kern="1200" dirty="0">
                <a:solidFill>
                  <a:schemeClr val="tx1"/>
                </a:solidFill>
                <a:effectLst/>
                <a:latin typeface="+mn-lt"/>
                <a:ea typeface="+mn-ea"/>
                <a:cs typeface="+mn-cs"/>
              </a:rPr>
              <a:t> Bu Ratna Salkiawati, S.T., M.Kom. selaku dosen penguji 3 dan sekaligus pembimbing. </a:t>
            </a:r>
            <a:r>
              <a:rPr lang="en-US" sz="1200" kern="1200" dirty="0" err="1">
                <a:solidFill>
                  <a:schemeClr val="tx1"/>
                </a:solidFill>
                <a:effectLst/>
                <a:latin typeface="+mn-lt"/>
                <a:ea typeface="+mn-ea"/>
                <a:cs typeface="+mn-cs"/>
              </a:rPr>
              <a:t>Perkenalkan</a:t>
            </a:r>
            <a:r>
              <a:rPr lang="en-US" sz="1200" kern="1200" dirty="0">
                <a:solidFill>
                  <a:schemeClr val="tx1"/>
                </a:solidFill>
                <a:effectLst/>
                <a:latin typeface="+mn-lt"/>
                <a:ea typeface="+mn-ea"/>
                <a:cs typeface="+mn-cs"/>
              </a:rPr>
              <a:t>, saya Fauzan Kamil dan mohon izin hari ini saya menyampaikan hasil skripsi saya yang berjudul </a:t>
            </a:r>
            <a:r>
              <a:rPr lang="en-US" sz="1200" b="1" kern="1200" dirty="0">
                <a:solidFill>
                  <a:schemeClr val="tx1"/>
                </a:solidFill>
                <a:effectLst/>
                <a:latin typeface="+mn-lt"/>
                <a:ea typeface="+mn-ea"/>
                <a:cs typeface="+mn-cs"/>
              </a:rPr>
              <a:t>ANALISIS CHURN PELANGGAN PRODUK FASHION CAMPUS MENGGUNAKAN METODE RFM ANALYSIS DAN ALGORITMA NAÏVE BAYES (STUDI KASUS YAYASAN BAKTI ACHMAD ZAKY)</a:t>
            </a:r>
            <a:endParaRPr lang="en-ID" sz="1200"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gn="just">
              <a:lnSpc>
                <a:spcPts val="3639"/>
              </a:lnSpc>
              <a:buFont typeface="+mj-lt"/>
              <a:buNone/>
            </a:pPr>
            <a:r>
              <a:rPr lang="en-US" sz="2599" dirty="0">
                <a:solidFill>
                  <a:srgbClr val="000000"/>
                </a:solidFill>
                <a:latin typeface="Fira Sans Medium Bold"/>
              </a:rPr>
              <a:t>Mulai: Tahap permulaan melakukan persiapan terlebih dahulu sebelum memulai penelitian.</a:t>
            </a:r>
          </a:p>
          <a:p>
            <a:pPr marL="0" indent="0" algn="just">
              <a:lnSpc>
                <a:spcPts val="3639"/>
              </a:lnSpc>
              <a:buFont typeface="+mj-lt"/>
              <a:buNone/>
            </a:pPr>
            <a:r>
              <a:rPr lang="en-US" sz="2599" dirty="0">
                <a:solidFill>
                  <a:srgbClr val="000000"/>
                </a:solidFill>
                <a:latin typeface="Fira Sans Medium Bold"/>
              </a:rPr>
              <a:t>Identifikasi Masalah: Mengidentifikasi masalah yang ada di Fashion Campus.</a:t>
            </a:r>
          </a:p>
          <a:p>
            <a:pPr marL="0" indent="0" algn="just">
              <a:lnSpc>
                <a:spcPts val="3639"/>
              </a:lnSpc>
              <a:buFont typeface="+mj-lt"/>
              <a:buNone/>
            </a:pPr>
            <a:r>
              <a:rPr lang="en-US" sz="2599" dirty="0">
                <a:solidFill>
                  <a:srgbClr val="000000"/>
                </a:solidFill>
                <a:latin typeface="Fira Sans Medium Bold"/>
              </a:rPr>
              <a:t>Rumusan Masalah: </a:t>
            </a:r>
            <a:r>
              <a:rPr lang="en-US" sz="2800" dirty="0"/>
              <a:t>dirumuskan masalah dari</a:t>
            </a:r>
            <a:r>
              <a:rPr lang="en-US" sz="2599" dirty="0">
                <a:solidFill>
                  <a:srgbClr val="000000"/>
                </a:solidFill>
                <a:latin typeface="Fira Sans Medium Bold"/>
              </a:rPr>
              <a:t> informasi yang didapatkan dari identifikasi masalah.</a:t>
            </a:r>
          </a:p>
          <a:p>
            <a:pPr marL="0" indent="0" algn="just">
              <a:lnSpc>
                <a:spcPts val="3639"/>
              </a:lnSpc>
              <a:buFont typeface="+mj-lt"/>
              <a:buNone/>
            </a:pPr>
            <a:r>
              <a:rPr lang="en-US" sz="2599" dirty="0">
                <a:solidFill>
                  <a:srgbClr val="000000"/>
                </a:solidFill>
                <a:latin typeface="Fira Sans Medium Bold"/>
              </a:rPr>
              <a:t>Metode Pengumpulan Data: Tahapan yang digunakan dalam mengumpulkan data atau informasi yang diperlukan dalam penelitian, yaitu.</a:t>
            </a:r>
          </a:p>
          <a:p>
            <a:pPr marL="795020" lvl="1" indent="-514350" algn="just">
              <a:lnSpc>
                <a:spcPts val="3639"/>
              </a:lnSpc>
              <a:buFont typeface="Arial" panose="020B0604020202020204" pitchFamily="34" charset="0"/>
              <a:buChar char="•"/>
            </a:pPr>
            <a:r>
              <a:rPr lang="en-US" sz="2599" dirty="0">
                <a:solidFill>
                  <a:srgbClr val="000000"/>
                </a:solidFill>
                <a:latin typeface="Fira Sans Medium Bold"/>
              </a:rPr>
              <a:t>Metode Observasi: Mengamati dan mencari informasi pada dataset yang telah disediakan oleh Yayasan Bakti Achmad Zaky.</a:t>
            </a:r>
          </a:p>
          <a:p>
            <a:pPr marL="795020" lvl="1" indent="-514350" algn="just">
              <a:lnSpc>
                <a:spcPts val="3639"/>
              </a:lnSpc>
              <a:buFont typeface="Arial" panose="020B0604020202020204" pitchFamily="34" charset="0"/>
              <a:buChar char="•"/>
            </a:pPr>
            <a:r>
              <a:rPr lang="en-US" sz="2599" dirty="0">
                <a:solidFill>
                  <a:srgbClr val="000000"/>
                </a:solidFill>
                <a:latin typeface="Fira Sans Medium Bold"/>
              </a:rPr>
              <a:t>Studi Pustaka: Pengumpulan data dengan cara mengumpulkan informasi dari berbagai dokumen yang terkait dengan topik penelitian seperti jurnal, buku, dan sebagainya.</a:t>
            </a:r>
          </a:p>
          <a:p>
            <a:pPr marL="0" indent="0" algn="just">
              <a:lnSpc>
                <a:spcPts val="3639"/>
              </a:lnSpc>
              <a:buFont typeface="+mj-lt"/>
              <a:buNone/>
            </a:pPr>
            <a:r>
              <a:rPr lang="en-US" sz="2599" dirty="0">
                <a:solidFill>
                  <a:srgbClr val="000000"/>
                </a:solidFill>
                <a:latin typeface="Fira Sans Medium Bold"/>
              </a:rPr>
              <a:t>Metode Pendekatan: Penelitian ini dilakukan dengan menggunakan metode Cross-Industry Standard Process for Data Mining (CRISP-DM) </a:t>
            </a:r>
          </a:p>
          <a:p>
            <a:pPr marL="0" indent="0" algn="just">
              <a:lnSpc>
                <a:spcPts val="3639"/>
              </a:lnSpc>
              <a:buFont typeface="+mj-lt"/>
              <a:buNone/>
            </a:pPr>
            <a:r>
              <a:rPr lang="en-US" sz="2599" dirty="0">
                <a:solidFill>
                  <a:srgbClr val="000000"/>
                </a:solidFill>
                <a:latin typeface="Fira Sans Medium Bold"/>
              </a:rPr>
              <a:t>Penerapan: Tahap ini merupakan tahap penerapan atau implementasi CRIPS-DM, yaitu;</a:t>
            </a:r>
          </a:p>
          <a:p>
            <a:pPr marL="514350" indent="-514350" algn="just">
              <a:lnSpc>
                <a:spcPts val="3639"/>
              </a:lnSpc>
              <a:buFont typeface="+mj-lt"/>
              <a:buAutoNum type="arabicPeriod"/>
            </a:pPr>
            <a:r>
              <a:rPr lang="en-US" sz="2599" dirty="0">
                <a:solidFill>
                  <a:srgbClr val="000000"/>
                </a:solidFill>
                <a:latin typeface="Fira Sans Medium Bold"/>
              </a:rPr>
              <a:t>Business Understanding </a:t>
            </a:r>
          </a:p>
          <a:p>
            <a:pPr lvl="1" algn="just">
              <a:lnSpc>
                <a:spcPts val="3639"/>
              </a:lnSpc>
            </a:pPr>
            <a:r>
              <a:rPr lang="en-US" sz="2599" dirty="0">
                <a:solidFill>
                  <a:srgbClr val="000000"/>
                </a:solidFill>
                <a:latin typeface="Fira Sans Medium Bold"/>
              </a:rPr>
              <a:t>Setelah menganalisis permasalahan, ditemukan bahwa terdapat perubahan dalam Fashion Campus yang sedang mengembangkan model bisnis penjualan pakaian bekas yang masih layak pakai. Dengan jumlah pengguna yang semakin meningkat, banyak pengguna yang diperoleh hanya untuk memenuhi target jumlah pengguna dari Fashion Campus. Sehingga sebagian besar di antaranya tidak organic, di mana banyak dari mereka tidak kembali ke platform untuk melakukan transaksi atau pembelian pada Fashion campus.</a:t>
            </a:r>
          </a:p>
          <a:p>
            <a:pPr marL="514350" indent="-514350" algn="just">
              <a:lnSpc>
                <a:spcPts val="3639"/>
              </a:lnSpc>
              <a:buFont typeface="+mj-lt"/>
              <a:buAutoNum type="arabicPeriod"/>
            </a:pPr>
            <a:r>
              <a:rPr lang="en-US" sz="2599" dirty="0">
                <a:solidFill>
                  <a:srgbClr val="000000"/>
                </a:solidFill>
                <a:latin typeface="Fira Sans Medium Bold"/>
              </a:rPr>
              <a:t>Data Understanding</a:t>
            </a:r>
          </a:p>
          <a:p>
            <a:pPr lvl="1" algn="just">
              <a:lnSpc>
                <a:spcPts val="3639"/>
              </a:lnSpc>
            </a:pPr>
            <a:r>
              <a:rPr lang="en-US" sz="2599" dirty="0">
                <a:solidFill>
                  <a:srgbClr val="000000"/>
                </a:solidFill>
                <a:latin typeface="Fira Sans Medium Bold"/>
              </a:rPr>
              <a:t>Data yang digunakan untuk menyelesaikan masalah churn meliputi dataset customer, dataset transaksi dan dataset produk. Berikut, penjelasan dari masing-masing dataset.</a:t>
            </a:r>
          </a:p>
          <a:p>
            <a:pPr marL="1252220" lvl="2" indent="-514350" algn="just">
              <a:lnSpc>
                <a:spcPts val="3639"/>
              </a:lnSpc>
              <a:buFont typeface="Arial" panose="020B0604020202020204" pitchFamily="34" charset="0"/>
              <a:buChar char="•"/>
            </a:pPr>
            <a:r>
              <a:rPr lang="en-US" sz="2599" dirty="0">
                <a:solidFill>
                  <a:srgbClr val="000000"/>
                </a:solidFill>
                <a:latin typeface="Fira Sans Medium Bold"/>
              </a:rPr>
              <a:t>Dataset Customer: Kumpulan informasi tentang pelanggan Fashion Campus yang telah mendaftar, dengan jumlah baris sebanyak 100.000 dan terdiri dari 15 kolom.</a:t>
            </a:r>
          </a:p>
          <a:p>
            <a:pPr marL="1252220" lvl="2" indent="-514350" algn="just">
              <a:lnSpc>
                <a:spcPts val="3639"/>
              </a:lnSpc>
              <a:buFont typeface="Arial" panose="020B0604020202020204" pitchFamily="34" charset="0"/>
              <a:buChar char="•"/>
            </a:pPr>
            <a:r>
              <a:rPr lang="en-US" sz="2599" dirty="0">
                <a:solidFill>
                  <a:srgbClr val="000000"/>
                </a:solidFill>
                <a:latin typeface="Fira Sans Medium Bold"/>
              </a:rPr>
              <a:t>Dataset Transaksi: Kumpulan informasi tentang transaksi yang berhasil dan transaksi yang gagal pada Fashion Campus, dengan jumlah baris sebanyak 856.584 dan terdiri dari 14 kolom.</a:t>
            </a:r>
          </a:p>
          <a:p>
            <a:pPr marL="1252220" lvl="2" indent="-514350" algn="just">
              <a:lnSpc>
                <a:spcPts val="3639"/>
              </a:lnSpc>
              <a:buFont typeface="Arial" panose="020B0604020202020204" pitchFamily="34" charset="0"/>
              <a:buChar char="•"/>
            </a:pPr>
            <a:r>
              <a:rPr lang="en-US" sz="2599" dirty="0">
                <a:solidFill>
                  <a:srgbClr val="000000"/>
                </a:solidFill>
                <a:latin typeface="Fira Sans Medium Bold"/>
              </a:rPr>
              <a:t>Dataset Produk: Kumpulan informasi tentang produk yang ditawarkan oleh Fashion Campus, dengan jumlah baris sebanyak 44.424 dan terdiri dari 10 kolom.</a:t>
            </a:r>
          </a:p>
          <a:p>
            <a:pPr marL="514350" indent="-514350" algn="just">
              <a:lnSpc>
                <a:spcPts val="3639"/>
              </a:lnSpc>
              <a:buFont typeface="+mj-lt"/>
              <a:buAutoNum type="arabicPeriod" startAt="3"/>
            </a:pPr>
            <a:r>
              <a:rPr lang="en-US" sz="2599" dirty="0">
                <a:solidFill>
                  <a:srgbClr val="000000"/>
                </a:solidFill>
                <a:latin typeface="Fira Sans Medium Bold"/>
              </a:rPr>
              <a:t>Data Preparation</a:t>
            </a:r>
          </a:p>
          <a:p>
            <a:pPr lvl="1" algn="just">
              <a:lnSpc>
                <a:spcPts val="3639"/>
              </a:lnSpc>
            </a:pPr>
            <a:r>
              <a:rPr lang="en-US" sz="2599" dirty="0">
                <a:solidFill>
                  <a:srgbClr val="000000"/>
                </a:solidFill>
                <a:latin typeface="Fira Sans Medium Bold"/>
              </a:rPr>
              <a:t>Pemrosesan data untuk analisis churn mencakup beberapa tahapan, yaitu, Data Cleaning, Membuat RFM, Merging Data, Exploratory Data Analysis, Feature Engineering, Feature Selection, Cek Imbalance, Feature Scaling.</a:t>
            </a:r>
          </a:p>
          <a:p>
            <a:pPr marL="514350" indent="-514350" algn="just">
              <a:lnSpc>
                <a:spcPts val="3639"/>
              </a:lnSpc>
              <a:buFont typeface="+mj-lt"/>
              <a:buAutoNum type="arabicPeriod" startAt="3"/>
            </a:pPr>
            <a:r>
              <a:rPr lang="en-US" sz="2599" dirty="0">
                <a:solidFill>
                  <a:srgbClr val="000000"/>
                </a:solidFill>
                <a:latin typeface="Fira Sans Medium Bold"/>
              </a:rPr>
              <a:t>Modeling</a:t>
            </a:r>
          </a:p>
          <a:p>
            <a:pPr lvl="1" algn="just">
              <a:lnSpc>
                <a:spcPts val="3639"/>
              </a:lnSpc>
            </a:pPr>
            <a:r>
              <a:rPr lang="en-US" sz="2599" dirty="0">
                <a:solidFill>
                  <a:srgbClr val="000000"/>
                </a:solidFill>
                <a:latin typeface="Fira Sans Medium Bold"/>
              </a:rPr>
              <a:t>Data yang telah siap digunakan akan dibuat menjadi model yang dapat memprediksi churn. Algoritma yang digunakan untuk pemodelan adalah Naïve Bayes.</a:t>
            </a:r>
          </a:p>
          <a:p>
            <a:pPr marL="514350" indent="-514350" algn="just">
              <a:lnSpc>
                <a:spcPts val="3639"/>
              </a:lnSpc>
              <a:buFont typeface="+mj-lt"/>
              <a:buAutoNum type="arabicPeriod" startAt="3"/>
            </a:pPr>
            <a:r>
              <a:rPr lang="en-US" sz="2599" dirty="0">
                <a:solidFill>
                  <a:srgbClr val="000000"/>
                </a:solidFill>
                <a:latin typeface="Fira Sans Medium Bold"/>
              </a:rPr>
              <a:t>Evaluasi</a:t>
            </a:r>
          </a:p>
          <a:p>
            <a:pPr lvl="1" algn="just">
              <a:lnSpc>
                <a:spcPts val="3639"/>
              </a:lnSpc>
            </a:pPr>
            <a:r>
              <a:rPr lang="en-US" sz="2599" dirty="0">
                <a:solidFill>
                  <a:srgbClr val="000000"/>
                </a:solidFill>
                <a:latin typeface="Fira Sans Medium Bold"/>
              </a:rPr>
              <a:t>Metode evaluasi yang digunakan adalah Confusion Matrix, yang menghasilkan metrik-metrik seperti Akurasi, Recall, Precision, F1 Score, dan Classification Error.</a:t>
            </a:r>
          </a:p>
          <a:p>
            <a:pPr marL="514350" indent="-514350" algn="just">
              <a:lnSpc>
                <a:spcPts val="3639"/>
              </a:lnSpc>
              <a:buFont typeface="+mj-lt"/>
              <a:buAutoNum type="arabicPeriod" startAt="3"/>
            </a:pPr>
            <a:r>
              <a:rPr lang="en-US" sz="2599" dirty="0">
                <a:solidFill>
                  <a:srgbClr val="000000"/>
                </a:solidFill>
                <a:latin typeface="Fira Sans Medium Bold"/>
              </a:rPr>
              <a:t>Deployment (Hasil)</a:t>
            </a:r>
          </a:p>
          <a:p>
            <a:pPr marL="0" indent="0" algn="just">
              <a:lnSpc>
                <a:spcPts val="3639"/>
              </a:lnSpc>
              <a:buFont typeface="+mj-lt"/>
              <a:buNone/>
            </a:pPr>
            <a:r>
              <a:rPr lang="en-US" sz="2599" dirty="0">
                <a:solidFill>
                  <a:srgbClr val="000000"/>
                </a:solidFill>
                <a:latin typeface="Fira Sans Medium Bold"/>
              </a:rPr>
              <a:t>             Hasil dari analisis data atau model yang telah dibuat.</a:t>
            </a:r>
          </a:p>
          <a:p>
            <a:pPr marL="0" indent="0" algn="just">
              <a:lnSpc>
                <a:spcPts val="3639"/>
              </a:lnSpc>
              <a:buFont typeface="+mj-lt"/>
              <a:buNone/>
            </a:pPr>
            <a:endParaRPr lang="en-US" sz="2599" dirty="0">
              <a:solidFill>
                <a:srgbClr val="000000"/>
              </a:solidFill>
              <a:latin typeface="Fira Sans Medium Bold"/>
            </a:endParaRPr>
          </a:p>
          <a:p>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001487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D" sz="1200" kern="1200" dirty="0">
                <a:solidFill>
                  <a:schemeClr val="tx1"/>
                </a:solidFill>
                <a:effectLst/>
                <a:latin typeface="+mn-lt"/>
                <a:ea typeface="+mn-ea"/>
                <a:cs typeface="+mn-cs"/>
              </a:rPr>
              <a:t>Fashion Campus sedang </a:t>
            </a:r>
            <a:r>
              <a:rPr lang="en-ID" sz="1200" b="1" kern="1200" dirty="0">
                <a:solidFill>
                  <a:schemeClr val="tx1"/>
                </a:solidFill>
                <a:effectLst/>
                <a:latin typeface="+mn-lt"/>
                <a:ea typeface="+mn-ea"/>
                <a:cs typeface="+mn-cs"/>
              </a:rPr>
              <a:t>mengembangkan</a:t>
            </a:r>
            <a:r>
              <a:rPr lang="en-ID" sz="1200" kern="1200" dirty="0">
                <a:solidFill>
                  <a:schemeClr val="tx1"/>
                </a:solidFill>
                <a:effectLst/>
                <a:latin typeface="+mn-lt"/>
                <a:ea typeface="+mn-ea"/>
                <a:cs typeface="+mn-cs"/>
              </a:rPr>
              <a:t> bisnis penjualan pakaian bekas yang masih layak pakai. </a:t>
            </a:r>
            <a:r>
              <a:rPr lang="en-ID" sz="1200" b="1" kern="1200" dirty="0">
                <a:solidFill>
                  <a:schemeClr val="tx1"/>
                </a:solidFill>
                <a:effectLst/>
                <a:latin typeface="+mn-lt"/>
                <a:ea typeface="+mn-ea"/>
                <a:cs typeface="+mn-cs"/>
              </a:rPr>
              <a:t>Meskipun jumlah pengguna semakin meningkat</a:t>
            </a:r>
            <a:r>
              <a:rPr lang="en-ID" sz="1200" kern="1200" dirty="0">
                <a:solidFill>
                  <a:schemeClr val="tx1"/>
                </a:solidFill>
                <a:effectLst/>
                <a:latin typeface="+mn-lt"/>
                <a:ea typeface="+mn-ea"/>
                <a:cs typeface="+mn-cs"/>
              </a:rPr>
              <a:t>, sebagian besar di antaranya </a:t>
            </a:r>
            <a:r>
              <a:rPr lang="en-ID" sz="1200" b="1" kern="1200" dirty="0">
                <a:solidFill>
                  <a:schemeClr val="tx1"/>
                </a:solidFill>
                <a:effectLst/>
                <a:latin typeface="+mn-lt"/>
                <a:ea typeface="+mn-ea"/>
                <a:cs typeface="+mn-cs"/>
              </a:rPr>
              <a:t>tidak organic</a:t>
            </a:r>
            <a:r>
              <a:rPr lang="en-ID" sz="1200" kern="1200" dirty="0">
                <a:solidFill>
                  <a:schemeClr val="tx1"/>
                </a:solidFill>
                <a:effectLst/>
                <a:latin typeface="+mn-lt"/>
                <a:ea typeface="+mn-ea"/>
                <a:cs typeface="+mn-cs"/>
              </a:rPr>
              <a:t>, yang diperoleh hanya untuk memenuhi </a:t>
            </a:r>
            <a:r>
              <a:rPr lang="en-ID" sz="1200" b="1" kern="1200" dirty="0">
                <a:solidFill>
                  <a:schemeClr val="tx1"/>
                </a:solidFill>
                <a:effectLst/>
                <a:latin typeface="+mn-lt"/>
                <a:ea typeface="+mn-ea"/>
                <a:cs typeface="+mn-cs"/>
              </a:rPr>
              <a:t>target jumlah pengguna</a:t>
            </a:r>
            <a:r>
              <a:rPr lang="en-ID" sz="1200" kern="1200" dirty="0">
                <a:solidFill>
                  <a:schemeClr val="tx1"/>
                </a:solidFill>
                <a:effectLst/>
                <a:latin typeface="+mn-lt"/>
                <a:ea typeface="+mn-ea"/>
                <a:cs typeface="+mn-cs"/>
              </a:rPr>
              <a:t>. Sebagai hasilnya, banyak pengguna tidak kembali ke platform untuk melakukan transaksi atau pembelian. Oleh karena itu, perlu dicari cara untuk meningkatkan kualitas pengguna dan mendorong </a:t>
            </a:r>
            <a:r>
              <a:rPr lang="en-ID" sz="1200" b="1" kern="1200" dirty="0">
                <a:solidFill>
                  <a:schemeClr val="tx1"/>
                </a:solidFill>
                <a:effectLst/>
                <a:latin typeface="+mn-lt"/>
                <a:ea typeface="+mn-ea"/>
                <a:cs typeface="+mn-cs"/>
              </a:rPr>
              <a:t>pertumbuhan organik </a:t>
            </a:r>
            <a:r>
              <a:rPr lang="en-ID" sz="1200" kern="1200" dirty="0">
                <a:solidFill>
                  <a:schemeClr val="tx1"/>
                </a:solidFill>
                <a:effectLst/>
                <a:latin typeface="+mn-lt"/>
                <a:ea typeface="+mn-ea"/>
                <a:cs typeface="+mn-cs"/>
              </a:rPr>
              <a:t>bisnis Fashion Campus.</a:t>
            </a:r>
          </a:p>
          <a:p>
            <a:r>
              <a:rPr lang="en-ID" sz="1200" kern="1200" dirty="0">
                <a:solidFill>
                  <a:schemeClr val="tx1"/>
                </a:solidFill>
                <a:effectLst/>
                <a:latin typeface="+mn-lt"/>
                <a:ea typeface="+mn-ea"/>
                <a:cs typeface="+mn-cs"/>
              </a:rPr>
              <a:t>Data </a:t>
            </a:r>
            <a:r>
              <a:rPr lang="en-ID" sz="1200" kern="1200" dirty="0" err="1">
                <a:solidFill>
                  <a:schemeClr val="tx1"/>
                </a:solidFill>
                <a:effectLst/>
                <a:latin typeface="+mn-lt"/>
                <a:ea typeface="+mn-ea"/>
                <a:cs typeface="+mn-cs"/>
              </a:rPr>
              <a:t>yg</a:t>
            </a:r>
            <a:r>
              <a:rPr lang="en-ID" sz="1200" kern="1200" dirty="0">
                <a:solidFill>
                  <a:schemeClr val="tx1"/>
                </a:solidFill>
                <a:effectLst/>
                <a:latin typeface="+mn-lt"/>
                <a:ea typeface="+mn-ea"/>
                <a:cs typeface="+mn-cs"/>
              </a:rPr>
              <a:t> dapat digunakan untuk menyelesaikan masalah tersebut meliputi</a:t>
            </a:r>
          </a:p>
          <a:p>
            <a:r>
              <a:rPr lang="en-ID" sz="1200" kern="1200" dirty="0">
                <a:solidFill>
                  <a:schemeClr val="tx1"/>
                </a:solidFill>
                <a:effectLst/>
                <a:latin typeface="+mn-lt"/>
                <a:ea typeface="+mn-ea"/>
                <a:cs typeface="+mn-cs"/>
              </a:rPr>
              <a:t>Pada Data preparation atau pemrosesan data dilakukan</a:t>
            </a: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020706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D" sz="1200" kern="1200" dirty="0">
                <a:solidFill>
                  <a:schemeClr val="tx1"/>
                </a:solidFill>
                <a:effectLst/>
                <a:latin typeface="+mn-lt"/>
                <a:ea typeface="+mn-ea"/>
                <a:cs typeface="+mn-cs"/>
              </a:rPr>
              <a:t>Dalam kategori </a:t>
            </a:r>
            <a:r>
              <a:rPr lang="en-ID" sz="1200" i="1" kern="1200" dirty="0">
                <a:solidFill>
                  <a:schemeClr val="tx1"/>
                </a:solidFill>
                <a:effectLst/>
                <a:latin typeface="+mn-lt"/>
                <a:ea typeface="+mn-ea"/>
                <a:cs typeface="+mn-cs"/>
              </a:rPr>
              <a:t>Churn</a:t>
            </a:r>
            <a:r>
              <a:rPr lang="en-ID" sz="1200" kern="1200" dirty="0">
                <a:solidFill>
                  <a:schemeClr val="tx1"/>
                </a:solidFill>
                <a:effectLst/>
                <a:latin typeface="+mn-lt"/>
                <a:ea typeface="+mn-ea"/>
                <a:cs typeface="+mn-cs"/>
              </a:rPr>
              <a:t>, terdapat sebanyak 73,1% atau 38.495 pelanggan. Hal ini mengindikasikan bahwa sebagian besar pelanggan Fashion Campus mengalami </a:t>
            </a:r>
            <a:r>
              <a:rPr lang="en-ID" sz="1200" i="1" kern="1200" dirty="0">
                <a:solidFill>
                  <a:schemeClr val="tx1"/>
                </a:solidFill>
                <a:effectLst/>
                <a:latin typeface="+mn-lt"/>
                <a:ea typeface="+mn-ea"/>
                <a:cs typeface="+mn-cs"/>
              </a:rPr>
              <a:t>Churn</a:t>
            </a:r>
            <a:r>
              <a:rPr lang="en-ID" sz="1200" kern="1200" dirty="0">
                <a:solidFill>
                  <a:schemeClr val="tx1"/>
                </a:solidFill>
                <a:effectLst/>
                <a:latin typeface="+mn-lt"/>
                <a:ea typeface="+mn-ea"/>
                <a:cs typeface="+mn-cs"/>
              </a:rPr>
              <a:t>, yaitu ketika mereka tidak melakukan transaksi dalam periode waktu 6 bulan terakhir. Sedangkan dalam kategori </a:t>
            </a:r>
            <a:r>
              <a:rPr lang="en-ID" sz="1200" i="1" kern="1200" dirty="0">
                <a:solidFill>
                  <a:schemeClr val="tx1"/>
                </a:solidFill>
                <a:effectLst/>
                <a:latin typeface="+mn-lt"/>
                <a:ea typeface="+mn-ea"/>
                <a:cs typeface="+mn-cs"/>
              </a:rPr>
              <a:t>Non Churn</a:t>
            </a:r>
            <a:r>
              <a:rPr lang="en-ID" sz="1200" kern="1200" dirty="0">
                <a:solidFill>
                  <a:schemeClr val="tx1"/>
                </a:solidFill>
                <a:effectLst/>
                <a:latin typeface="+mn-lt"/>
                <a:ea typeface="+mn-ea"/>
                <a:cs typeface="+mn-cs"/>
              </a:rPr>
              <a:t>, terdapat sebanyak 26,9% atau 14.133 pelanggan yang tetap aktif bertransaksi.</a:t>
            </a:r>
          </a:p>
          <a:p>
            <a:r>
              <a:rPr lang="en-ID" sz="1200" kern="1200" dirty="0">
                <a:solidFill>
                  <a:schemeClr val="tx1"/>
                </a:solidFill>
                <a:effectLst/>
                <a:latin typeface="+mn-lt"/>
                <a:ea typeface="+mn-ea"/>
                <a:cs typeface="+mn-cs"/>
              </a:rPr>
              <a:t>Segmen “At-Risk Customers” dan “Lost Customers” menunjukkan risiko tinggi terhadap </a:t>
            </a:r>
            <a:r>
              <a:rPr lang="en-ID" sz="1200" i="1" kern="1200" dirty="0">
                <a:solidFill>
                  <a:schemeClr val="tx1"/>
                </a:solidFill>
                <a:effectLst/>
                <a:latin typeface="+mn-lt"/>
                <a:ea typeface="+mn-ea"/>
                <a:cs typeface="+mn-cs"/>
              </a:rPr>
              <a:t>Churn</a:t>
            </a:r>
            <a:r>
              <a:rPr lang="en-ID" sz="1200" kern="1200" dirty="0">
                <a:solidFill>
                  <a:schemeClr val="tx1"/>
                </a:solidFill>
                <a:effectLst/>
                <a:latin typeface="+mn-lt"/>
                <a:ea typeface="+mn-ea"/>
                <a:cs typeface="+mn-cs"/>
              </a:rPr>
              <a:t>, sementara segmen “Best Customers” dan “Loyal Customers” memiliki pelanggan yang tetap aktif dan setia. Segmen “Promising Customers” menunjukkan potensi pertumbuhan yang baik, namun perlu diberikan perhatian untuk meminimalkan angka </a:t>
            </a:r>
            <a:r>
              <a:rPr lang="en-ID" sz="1200" i="1" kern="1200" dirty="0">
                <a:solidFill>
                  <a:schemeClr val="tx1"/>
                </a:solidFill>
                <a:effectLst/>
                <a:latin typeface="+mn-lt"/>
                <a:ea typeface="+mn-ea"/>
                <a:cs typeface="+mn-cs"/>
              </a:rPr>
              <a:t>Churn</a:t>
            </a:r>
            <a:r>
              <a:rPr lang="en-ID" sz="1200" kern="1200" dirty="0">
                <a:solidFill>
                  <a:schemeClr val="tx1"/>
                </a:solidFill>
                <a:effectLst/>
                <a:latin typeface="+mn-lt"/>
                <a:ea typeface="+mn-ea"/>
                <a:cs typeface="+mn-cs"/>
              </a:rPr>
              <a:t> dan mempertahankan pertumbuhan positif. </a:t>
            </a: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365016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D" sz="1200" kern="1200" dirty="0">
                <a:solidFill>
                  <a:schemeClr val="tx1"/>
                </a:solidFill>
                <a:effectLst/>
                <a:latin typeface="+mn-lt"/>
                <a:ea typeface="+mn-ea"/>
                <a:cs typeface="+mn-cs"/>
              </a:rPr>
              <a:t>terlihat bahwa provinsi Jakarta memiliki jumlah pengguna Fashion Campus yang paling tinggi, namun juga memiliki jumlah Churn yang signifikan sebanyak 7.133 pengguna. Di sisi lain, provinsi Jawa Barat juga mengalami tingkat Churn yang cukup tinggi dengan jumlah pengguna Churn mencapai 4.315</a:t>
            </a:r>
          </a:p>
          <a:p>
            <a:endParaRPr lang="en-ID" sz="1200" kern="1200" dirty="0">
              <a:solidFill>
                <a:schemeClr val="tx1"/>
              </a:solidFill>
              <a:effectLst/>
              <a:latin typeface="+mn-lt"/>
              <a:ea typeface="+mn-ea"/>
              <a:cs typeface="+mn-cs"/>
            </a:endParaRPr>
          </a:p>
          <a:p>
            <a:r>
              <a:rPr lang="en-ID" sz="1200" kern="1200" dirty="0">
                <a:solidFill>
                  <a:schemeClr val="tx1"/>
                </a:solidFill>
                <a:effectLst/>
                <a:latin typeface="+mn-lt"/>
                <a:ea typeface="+mn-ea"/>
                <a:cs typeface="+mn-cs"/>
              </a:rPr>
              <a:t>Dari hasil analisis, terlihat bahwa mayoritas pengguna adalah perempuan. Namun, terdapat fakta menarik bahwa perempuan lebih cenderung untuk melakukan </a:t>
            </a:r>
            <a:r>
              <a:rPr lang="en-ID" sz="1200" i="1" kern="1200" dirty="0">
                <a:solidFill>
                  <a:schemeClr val="tx1"/>
                </a:solidFill>
                <a:effectLst/>
                <a:latin typeface="+mn-lt"/>
                <a:ea typeface="+mn-ea"/>
                <a:cs typeface="+mn-cs"/>
              </a:rPr>
              <a:t>Churn</a:t>
            </a:r>
            <a:r>
              <a:rPr lang="en-ID" sz="1200" kern="1200" dirty="0">
                <a:solidFill>
                  <a:schemeClr val="tx1"/>
                </a:solidFill>
                <a:effectLst/>
                <a:latin typeface="+mn-lt"/>
                <a:ea typeface="+mn-ea"/>
                <a:cs typeface="+mn-cs"/>
              </a:rPr>
              <a:t> dibandingkan dengan pria, dengan jumlah </a:t>
            </a:r>
            <a:r>
              <a:rPr lang="en-ID" sz="1200" i="1" kern="1200" dirty="0">
                <a:solidFill>
                  <a:schemeClr val="tx1"/>
                </a:solidFill>
                <a:effectLst/>
                <a:latin typeface="+mn-lt"/>
                <a:ea typeface="+mn-ea"/>
                <a:cs typeface="+mn-cs"/>
              </a:rPr>
              <a:t>Churn</a:t>
            </a:r>
            <a:r>
              <a:rPr lang="en-ID" sz="1200" kern="1200" dirty="0">
                <a:solidFill>
                  <a:schemeClr val="tx1"/>
                </a:solidFill>
                <a:effectLst/>
                <a:latin typeface="+mn-lt"/>
                <a:ea typeface="+mn-ea"/>
                <a:cs typeface="+mn-cs"/>
              </a:rPr>
              <a:t> perempuan mencapai sekitar 24.720, sedangkan pria hanya sekitar 13.772. Hal ini menunjukkan bahwa perempuan lebih rentan terhadap keputusan untuk tidak berbelanja lagi di Fashion Campus</a:t>
            </a: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6935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D" sz="1200" kern="1200" dirty="0">
                <a:solidFill>
                  <a:schemeClr val="tx1"/>
                </a:solidFill>
                <a:effectLst/>
                <a:latin typeface="+mn-lt"/>
                <a:ea typeface="+mn-ea"/>
                <a:cs typeface="+mn-cs"/>
              </a:rPr>
              <a:t>Pembagian data menjadi tiga untuk memastikan bahwa model yang dibuat tidak hanya mampu memprediksi dengan baik pada data training, tetapi juga pada data yang belum pernah dilihat sebelumnya, yaitu data test dan validation. </a:t>
            </a:r>
          </a:p>
          <a:p>
            <a:endParaRPr lang="en-ID" sz="1200" b="0" i="0" kern="1200" dirty="0">
              <a:solidFill>
                <a:schemeClr val="tx1"/>
              </a:solidFill>
              <a:effectLst/>
              <a:latin typeface="+mn-lt"/>
              <a:ea typeface="+mn-ea"/>
              <a:cs typeface="+mn-cs"/>
            </a:endParaRPr>
          </a:p>
          <a:p>
            <a:r>
              <a:rPr lang="en-ID" sz="1200" b="0" i="0" kern="1200" dirty="0">
                <a:solidFill>
                  <a:schemeClr val="tx1"/>
                </a:solidFill>
                <a:effectLst/>
                <a:latin typeface="+mn-lt"/>
                <a:ea typeface="+mn-ea"/>
                <a:cs typeface="+mn-cs"/>
              </a:rPr>
              <a:t>Dalam tahap ini, dilakukan proses pelatihan model menggunakan algoritma Naïve Bayes dengan menggunakan data train. </a:t>
            </a:r>
          </a:p>
          <a:p>
            <a:r>
              <a:rPr lang="en-ID" sz="1200" b="0" i="0" kern="1200" dirty="0">
                <a:solidFill>
                  <a:schemeClr val="tx1"/>
                </a:solidFill>
                <a:effectLst/>
                <a:latin typeface="+mn-lt"/>
                <a:ea typeface="+mn-ea"/>
                <a:cs typeface="+mn-cs"/>
              </a:rPr>
              <a:t>Setelah model tersebut dilatih, dilakukan evaluasi model menggunakan data validasi. </a:t>
            </a:r>
          </a:p>
          <a:p>
            <a:r>
              <a:rPr lang="en-ID" sz="1200" b="0" i="0" kern="1200" dirty="0">
                <a:solidFill>
                  <a:schemeClr val="tx1"/>
                </a:solidFill>
                <a:effectLst/>
                <a:latin typeface="+mn-lt"/>
                <a:ea typeface="+mn-ea"/>
                <a:cs typeface="+mn-cs"/>
              </a:rPr>
              <a:t>Terakhir, model tersebut diuji menggunakan data test.</a:t>
            </a:r>
            <a:endParaRPr lang="en-ID"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2472449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gn="just">
              <a:lnSpc>
                <a:spcPts val="3639"/>
              </a:lnSpc>
              <a:buFont typeface="+mj-lt"/>
              <a:buNone/>
            </a:pPr>
            <a:r>
              <a:rPr lang="en-ID" sz="1200" kern="1200" dirty="0">
                <a:solidFill>
                  <a:schemeClr val="tx1"/>
                </a:solidFill>
                <a:effectLst/>
                <a:latin typeface="+mn-lt"/>
                <a:ea typeface="+mn-ea"/>
                <a:cs typeface="+mn-cs"/>
              </a:rPr>
              <a:t>Confusion Matrix yang digunakan untuk data </a:t>
            </a:r>
            <a:r>
              <a:rPr lang="en-ID" sz="1200" i="1" kern="1200" dirty="0">
                <a:solidFill>
                  <a:schemeClr val="tx1"/>
                </a:solidFill>
                <a:effectLst/>
                <a:latin typeface="+mn-lt"/>
                <a:ea typeface="+mn-ea"/>
                <a:cs typeface="+mn-cs"/>
              </a:rPr>
              <a:t>test</a:t>
            </a:r>
            <a:r>
              <a:rPr lang="en-ID" sz="1200" kern="1200" dirty="0">
                <a:solidFill>
                  <a:schemeClr val="tx1"/>
                </a:solidFill>
                <a:effectLst/>
                <a:latin typeface="+mn-lt"/>
                <a:ea typeface="+mn-ea"/>
                <a:cs typeface="+mn-cs"/>
              </a:rPr>
              <a:t> menunjukkan hasil yang baik. Nilai akurasi (accuracy score) sebesar 0.81 mengindikasikan bahwa model mampu memprediksi dengan benar 81% .</a:t>
            </a:r>
          </a:p>
          <a:p>
            <a:pPr marL="0" indent="0" algn="just">
              <a:lnSpc>
                <a:spcPts val="3639"/>
              </a:lnSpc>
              <a:buFont typeface="+mj-lt"/>
              <a:buNone/>
            </a:pPr>
            <a:r>
              <a:rPr lang="en-ID" sz="1200" kern="1200" dirty="0">
                <a:solidFill>
                  <a:schemeClr val="tx1"/>
                </a:solidFill>
                <a:effectLst/>
                <a:latin typeface="+mn-lt"/>
                <a:ea typeface="+mn-ea"/>
                <a:cs typeface="+mn-cs"/>
              </a:rPr>
              <a:t>Grafik ROC Curve dengan </a:t>
            </a:r>
            <a:r>
              <a:rPr lang="en-ID" sz="1200" i="1" kern="1200" dirty="0">
                <a:solidFill>
                  <a:schemeClr val="tx1"/>
                </a:solidFill>
                <a:effectLst/>
                <a:latin typeface="+mn-lt"/>
                <a:ea typeface="+mn-ea"/>
                <a:cs typeface="+mn-cs"/>
              </a:rPr>
              <a:t>Area under the Curve</a:t>
            </a:r>
            <a:r>
              <a:rPr lang="en-ID" sz="1200" kern="1200" dirty="0">
                <a:solidFill>
                  <a:schemeClr val="tx1"/>
                </a:solidFill>
                <a:effectLst/>
                <a:latin typeface="+mn-lt"/>
                <a:ea typeface="+mn-ea"/>
                <a:cs typeface="+mn-cs"/>
              </a:rPr>
              <a:t> (AUC) sebesar 0.81 menunjukkan bahwa model memiliki kinerja yang baik dalam membedakan antara kelas churn dan Not Churn. </a:t>
            </a: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486088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gn="just">
              <a:lnSpc>
                <a:spcPts val="3639"/>
              </a:lnSpc>
              <a:buFont typeface="+mj-lt"/>
              <a:buNone/>
            </a:pPr>
            <a:r>
              <a:rPr lang="en-ID" sz="1200" b="0" i="0" kern="1200" dirty="0">
                <a:solidFill>
                  <a:schemeClr val="tx1"/>
                </a:solidFill>
                <a:effectLst/>
                <a:latin typeface="+mn-lt"/>
                <a:ea typeface="+mn-ea"/>
                <a:cs typeface="+mn-cs"/>
              </a:rPr>
              <a:t>Berikut adalah proses penyimpanan model, yang memungkinkan model yang telah dilatih digunakan kembali tanpa perlu melatih ulang, sehingga dapat menghemat waktu dan biaya. </a:t>
            </a:r>
          </a:p>
          <a:p>
            <a:pPr marL="0" indent="0" algn="just">
              <a:lnSpc>
                <a:spcPts val="3639"/>
              </a:lnSpc>
              <a:buFont typeface="+mj-lt"/>
              <a:buNone/>
            </a:pPr>
            <a:r>
              <a:rPr lang="en-ID" sz="1200" b="0" i="0" kern="1200" dirty="0">
                <a:solidFill>
                  <a:schemeClr val="tx1"/>
                </a:solidFill>
                <a:effectLst/>
                <a:latin typeface="+mn-lt"/>
                <a:ea typeface="+mn-ea"/>
                <a:cs typeface="+mn-cs"/>
              </a:rPr>
              <a:t>Setelah disimpan dalam format pickle, model tersebut diuji menggunakan data test. </a:t>
            </a:r>
          </a:p>
          <a:p>
            <a:pPr marL="0" indent="0" algn="just">
              <a:lnSpc>
                <a:spcPts val="3639"/>
              </a:lnSpc>
              <a:buFont typeface="+mj-lt"/>
              <a:buNone/>
            </a:pPr>
            <a:r>
              <a:rPr lang="en-ID" sz="1200" b="0" i="0" kern="1200" dirty="0">
                <a:solidFill>
                  <a:schemeClr val="tx1"/>
                </a:solidFill>
                <a:effectLst/>
                <a:latin typeface="+mn-lt"/>
                <a:ea typeface="+mn-ea"/>
                <a:cs typeface="+mn-cs"/>
              </a:rPr>
              <a:t>Classification report berikut memberikan informasi tentang performa model dalam format pickle. Akurasi model mencapai 0.81</a:t>
            </a: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196136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dirty="0">
                <a:solidFill>
                  <a:schemeClr val="tx1"/>
                </a:solidFill>
                <a:effectLst/>
                <a:latin typeface="+mn-lt"/>
                <a:ea typeface="+mn-ea"/>
                <a:cs typeface="+mn-cs"/>
              </a:rPr>
              <a:t>Setelah melalui serangkaian penelitian, dapat disimpulkan</a:t>
            </a:r>
          </a:p>
          <a:p>
            <a:endParaRPr lang="en-ID" dirty="0"/>
          </a:p>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dirty="0">
                <a:solidFill>
                  <a:schemeClr val="tx1"/>
                </a:solidFill>
                <a:effectLst/>
                <a:latin typeface="+mn-lt"/>
                <a:ea typeface="+mn-ea"/>
                <a:cs typeface="+mn-cs"/>
              </a:rPr>
              <a:t>Setelah melakukan evaluasi, penulis menyimpulkan bahwa ada beberapa saran yang dapat diberikan yaitu:</a:t>
            </a:r>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057559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Sekian presentasi dari saya Terimakasih</a:t>
            </a: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715440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ID" sz="1200" kern="1200" dirty="0">
                <a:solidFill>
                  <a:schemeClr val="tx1"/>
                </a:solidFill>
                <a:effectLst/>
                <a:latin typeface="+mn-lt"/>
                <a:ea typeface="+mn-ea"/>
                <a:cs typeface="+mn-cs"/>
              </a:rPr>
              <a:t>Pelanggan merupakan aset penting bagi sebuah perusahaan, Pelanggan yang loyal tidak hanya membeli produk secara berulang-ulang, tetapi juga dapat merekomendasikan produk tersebut kepada orang lain. </a:t>
            </a:r>
          </a:p>
          <a:p>
            <a:r>
              <a:rPr lang="en-ID" sz="1200" kern="1200" dirty="0">
                <a:solidFill>
                  <a:schemeClr val="tx1"/>
                </a:solidFill>
                <a:effectLst/>
                <a:latin typeface="+mn-lt"/>
                <a:ea typeface="+mn-ea"/>
                <a:cs typeface="+mn-cs"/>
              </a:rPr>
              <a:t>Namun, ada banyak faktor yang dapat mempengaruhi keputusan pelanggan untuk berpindah ke pesaing, seperti harga, kualitas produk, dan pelayanan. Salah satu cara yang dilakukan oleh perusahaan untuk mempertahankan pelanggan adalah dengan melakukan analisis </a:t>
            </a:r>
            <a:r>
              <a:rPr lang="en-ID" sz="1200" i="1" kern="1200" dirty="0">
                <a:solidFill>
                  <a:schemeClr val="tx1"/>
                </a:solidFill>
                <a:effectLst/>
                <a:latin typeface="+mn-lt"/>
                <a:ea typeface="+mn-ea"/>
                <a:cs typeface="+mn-cs"/>
              </a:rPr>
              <a:t>churn</a:t>
            </a:r>
            <a:r>
              <a:rPr lang="en-ID" sz="1200" kern="1200" dirty="0">
                <a:solidFill>
                  <a:schemeClr val="tx1"/>
                </a:solidFill>
                <a:effectLst/>
                <a:latin typeface="+mn-lt"/>
                <a:ea typeface="+mn-ea"/>
                <a:cs typeface="+mn-cs"/>
              </a:rPr>
              <a:t>. </a:t>
            </a:r>
            <a:r>
              <a:rPr lang="en-ID" sz="1200" i="1" kern="1200" dirty="0">
                <a:solidFill>
                  <a:schemeClr val="tx1"/>
                </a:solidFill>
                <a:effectLst/>
                <a:latin typeface="+mn-lt"/>
                <a:ea typeface="+mn-ea"/>
                <a:cs typeface="+mn-cs"/>
              </a:rPr>
              <a:t>Churn</a:t>
            </a:r>
            <a:r>
              <a:rPr lang="en-ID" sz="1200" kern="1200" dirty="0">
                <a:solidFill>
                  <a:schemeClr val="tx1"/>
                </a:solidFill>
                <a:effectLst/>
                <a:latin typeface="+mn-lt"/>
                <a:ea typeface="+mn-ea"/>
                <a:cs typeface="+mn-cs"/>
              </a:rPr>
              <a:t> adalah fenomena ketika pelanggan atau </a:t>
            </a:r>
            <a:r>
              <a:rPr lang="en-ID" sz="1200" i="1" kern="1200" dirty="0">
                <a:solidFill>
                  <a:schemeClr val="tx1"/>
                </a:solidFill>
                <a:effectLst/>
                <a:latin typeface="+mn-lt"/>
                <a:ea typeface="+mn-ea"/>
                <a:cs typeface="+mn-cs"/>
              </a:rPr>
              <a:t>customer</a:t>
            </a:r>
            <a:r>
              <a:rPr lang="en-ID" sz="1200" kern="1200" dirty="0">
                <a:solidFill>
                  <a:schemeClr val="tx1"/>
                </a:solidFill>
                <a:effectLst/>
                <a:latin typeface="+mn-lt"/>
                <a:ea typeface="+mn-ea"/>
                <a:cs typeface="+mn-cs"/>
              </a:rPr>
              <a:t> tidak lagi melakukan pembelian atau berinteraksi dengan perusahaan. </a:t>
            </a:r>
          </a:p>
          <a:p>
            <a:r>
              <a:rPr lang="en-US" sz="1200" kern="1200" dirty="0">
                <a:solidFill>
                  <a:schemeClr val="tx1"/>
                </a:solidFill>
                <a:effectLst/>
                <a:latin typeface="+mn-lt"/>
                <a:ea typeface="+mn-ea"/>
                <a:cs typeface="+mn-cs"/>
              </a:rPr>
              <a:t>Yayasan Bakti Achmad Zaky memiliki fokus kegiatan pada Pendidikan Sains dan Teknologi, Pengembangan Kewirausahaan, Investasi Sosial, dan Penelitian. Salah satu produk dari fokus pengembangan kewirausahaan adalah Fashion Campus, sebuah platform e-commerce yang menyediakan berbagai macam pilihan produk fashion untuk pemuda-pemudi Indonesia berusia 15-35 tahun. </a:t>
            </a:r>
            <a:endParaRPr lang="en-ID" sz="1200" kern="1200" dirty="0">
              <a:solidFill>
                <a:schemeClr val="tx1"/>
              </a:solidFill>
              <a:effectLst/>
              <a:latin typeface="+mn-lt"/>
              <a:ea typeface="+mn-ea"/>
              <a:cs typeface="+mn-cs"/>
            </a:endParaRPr>
          </a:p>
          <a:p>
            <a:r>
              <a:rPr lang="en-ID" sz="1200" kern="1200" dirty="0">
                <a:solidFill>
                  <a:schemeClr val="tx1"/>
                </a:solidFill>
                <a:effectLst/>
                <a:latin typeface="+mn-lt"/>
                <a:ea typeface="+mn-ea"/>
                <a:cs typeface="+mn-cs"/>
              </a:rPr>
              <a:t>Grafik berikut menunjukan bahwa Fashion Campus berhasil mempertahankan banyak pelanggan selama lebih dari satu tahun dengan kerja sama brand lokal yang diminati oleh para pemuda-pemudi. Namun, pada tahun 2022, Fashion Campus mengalami penurunan jumlah pelanggan yang perlu ditangani dengan tepat.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Berdasarkan </a:t>
            </a:r>
            <a:r>
              <a:rPr lang="en-US" sz="1200" kern="1200" dirty="0">
                <a:solidFill>
                  <a:schemeClr val="tx1"/>
                </a:solidFill>
                <a:effectLst/>
                <a:latin typeface="+mn-lt"/>
                <a:ea typeface="+mn-ea"/>
                <a:cs typeface="+mn-cs"/>
              </a:rPr>
              <a:t>latar belakang sebelumnya, dapat diidentifikasi masalah sebagai</a:t>
            </a:r>
            <a:endParaRPr lang="en-ID"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berikut: Belum tersedianya pengolahan data yang tepat dan akurat terhadap churn pelanggan pada e-commerce Fashion Campus. Belum teridentifikasi faktor-faktor yang berpengaruh terhadap churn pelanggan. Belum ada model prediksi yang tepat untuk memprediksi kemungkinan churn pelanggan di masa depan.</a:t>
            </a:r>
            <a:endParaRPr lang="en-ID"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Rumusan Masalah</a:t>
            </a:r>
            <a:endParaRPr lang="en-ID"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Berdasrkan</a:t>
            </a:r>
            <a:r>
              <a:rPr lang="en-US" sz="1200" kern="1200" dirty="0">
                <a:solidFill>
                  <a:schemeClr val="tx1"/>
                </a:solidFill>
                <a:effectLst/>
                <a:latin typeface="+mn-lt"/>
                <a:ea typeface="+mn-ea"/>
                <a:cs typeface="+mn-cs"/>
              </a:rPr>
              <a:t> identifikasi masalah tersebut maka dirumuskan masalah : Bagaimana melakukan </a:t>
            </a:r>
            <a:endParaRPr lang="en-ID"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2915250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Fira Sans Bold"/>
              </a:rPr>
              <a:t>Tujuan dari penelitian ini adalah yang </a:t>
            </a:r>
            <a:r>
              <a:rPr lang="en-US" sz="1200" dirty="0" err="1">
                <a:solidFill>
                  <a:srgbClr val="000000"/>
                </a:solidFill>
                <a:latin typeface="Fira Sans Bold"/>
              </a:rPr>
              <a:t>peratama</a:t>
            </a:r>
            <a:r>
              <a:rPr lang="en-US" sz="1200" dirty="0">
                <a:solidFill>
                  <a:srgbClr val="000000"/>
                </a:solidFill>
                <a:latin typeface="Fira Sans Bold"/>
              </a:rPr>
              <a:t>…..</a:t>
            </a:r>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846667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60" dirty="0">
                <a:solidFill>
                  <a:srgbClr val="F4F4F4"/>
                </a:solidFill>
                <a:latin typeface="Fira Sans Medium"/>
              </a:rPr>
              <a:t>Pelanggan</a:t>
            </a:r>
            <a:endParaRPr lang="en-US" sz="1200" dirty="0">
              <a:solidFill>
                <a:srgbClr val="F4F4F4"/>
              </a:solidFill>
              <a:latin typeface="Fira San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4F4F4"/>
                </a:solidFill>
                <a:latin typeface="Fira Sans Light"/>
              </a:rPr>
              <a:t>Pelanggan adalah individu atau organisasi yang membeli produk atau jasa dari perusahaan. Mereka sangat penting bagi perusahaan karena memberikan pendapatan dan profit serta dapat mempengaruhi reputasi perusahaan melalui umpan balik dan ulasan online. Oleh karena itu, perusahaan harus memperhatikan kebutuhan dan kepuasan pelanggan.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4F4F4"/>
              </a:solidFill>
              <a:latin typeface="Fira Sans Light"/>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994241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4F4F4"/>
                </a:solidFill>
                <a:latin typeface="Fira Sans Medium"/>
              </a:rPr>
              <a:t>RFM adalah teknik analisis data untuk mengelompokkan pelanggan dengan tujuan untuk memahami pola pembelian pelanggan berdasarkan</a:t>
            </a:r>
          </a:p>
          <a:p>
            <a:pPr marL="228600" indent="-228600">
              <a:buFont typeface="+mj-lt"/>
              <a:buAutoNum type="arabicPeriod"/>
            </a:pPr>
            <a:r>
              <a:rPr lang="en-ID" sz="1200" b="0" i="0" kern="1200" dirty="0">
                <a:solidFill>
                  <a:schemeClr val="tx1"/>
                </a:solidFill>
                <a:effectLst/>
                <a:latin typeface="+mn-lt"/>
                <a:ea typeface="+mn-ea"/>
                <a:cs typeface="+mn-cs"/>
              </a:rPr>
              <a:t>Recency (kebaruan): mengukur seberapa baru terakhir kali pelanggan membeli produk.</a:t>
            </a:r>
          </a:p>
          <a:p>
            <a:pPr marL="228600" indent="-228600">
              <a:buFont typeface="+mj-lt"/>
              <a:buAutoNum type="arabicPeriod"/>
            </a:pPr>
            <a:r>
              <a:rPr lang="en-ID" sz="1200" b="0" i="0" kern="1200" dirty="0">
                <a:solidFill>
                  <a:schemeClr val="tx1"/>
                </a:solidFill>
                <a:effectLst/>
                <a:latin typeface="+mn-lt"/>
                <a:ea typeface="+mn-ea"/>
                <a:cs typeface="+mn-cs"/>
              </a:rPr>
              <a:t>Frequency (frekuensi): mengukur berapa kali pelanggan membeli produk.</a:t>
            </a:r>
          </a:p>
          <a:p>
            <a:pPr marL="228600" indent="-228600">
              <a:buFont typeface="+mj-lt"/>
              <a:buAutoNum type="arabicPeriod"/>
            </a:pPr>
            <a:r>
              <a:rPr lang="en-ID" sz="1200" b="0" i="0" kern="1200" dirty="0">
                <a:solidFill>
                  <a:schemeClr val="tx1"/>
                </a:solidFill>
                <a:effectLst/>
                <a:latin typeface="+mn-lt"/>
                <a:ea typeface="+mn-ea"/>
                <a:cs typeface="+mn-cs"/>
              </a:rPr>
              <a:t>Monetary (nilai uang): mengukur total uang yang dihabiskan oleh pelanggan.</a:t>
            </a:r>
            <a:br>
              <a:rPr lang="en-ID" dirty="0"/>
            </a:b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683161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8" dirty="0">
                <a:solidFill>
                  <a:srgbClr val="FFFFFF"/>
                </a:solidFill>
                <a:latin typeface="Fira Sans Medium"/>
              </a:rPr>
              <a:t>Pelanggan diberi skor berdasarkan tiga faktor utama. Skor ini digunakan untuk mengelompokkan pelanggan ke dalam beberapa kelas dengan tingkat yang berbeda-beda. Beberapa kelas pelanggan berdasarkan nilai RFM meliputi</a:t>
            </a:r>
          </a:p>
          <a:p>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0878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Postreior</a:t>
            </a:r>
            <a:r>
              <a:rPr lang="en-US" dirty="0"/>
              <a:t> </a:t>
            </a:r>
            <a:r>
              <a:rPr lang="en-US" dirty="0" err="1"/>
              <a:t>Pribability</a:t>
            </a:r>
            <a:r>
              <a:rPr lang="en-US" dirty="0"/>
              <a:t> sama dengan likelihood </a:t>
            </a:r>
            <a:r>
              <a:rPr lang="en-US" dirty="0" err="1"/>
              <a:t>dikali</a:t>
            </a:r>
            <a:r>
              <a:rPr lang="en-US" dirty="0"/>
              <a:t> class prior probability dibagi predictor prior probability</a:t>
            </a:r>
          </a:p>
          <a:p>
            <a:endParaRPr lang="en-US" dirty="0"/>
          </a:p>
          <a:p>
            <a:r>
              <a:rPr lang="en-US" dirty="0"/>
              <a:t>𝑃(𝑦|𝑥) adalah probabilitas kelas y yang diberikan data x.</a:t>
            </a:r>
          </a:p>
          <a:p>
            <a:r>
              <a:rPr lang="en-US" dirty="0"/>
              <a:t>𝑃(𝑥|𝑦) adalah probabilitas data x terjadi pada kelas y.</a:t>
            </a:r>
          </a:p>
          <a:p>
            <a:r>
              <a:rPr lang="en-US" dirty="0"/>
              <a:t>𝑃(𝑦) adalah probabilitas prior dari kelas y.</a:t>
            </a:r>
          </a:p>
          <a:p>
            <a:r>
              <a:rPr lang="en-US" dirty="0"/>
              <a:t>𝑃(𝑥) adalah probabilitas data x terjadi.</a:t>
            </a:r>
          </a:p>
          <a:p>
            <a:r>
              <a:rPr lang="en-US" dirty="0"/>
              <a:t>X = Vektor input</a:t>
            </a:r>
          </a:p>
          <a:p>
            <a:endParaRPr lang="en-US" dirty="0"/>
          </a:p>
          <a:p>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273208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84" dirty="0">
                <a:solidFill>
                  <a:srgbClr val="000000"/>
                </a:solidFill>
                <a:latin typeface="Fira Sans Medium"/>
              </a:rPr>
              <a:t>Obyek Penelitian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Fira Sans Light"/>
              </a:rPr>
              <a:t>Penelitian ini menganalisis churn pelanggan pada Fashion Campus dan membangun model churn prediction menggunakan metode RFM Analysis dan algoritma Naïve Bayes. Obyek penelitian terletak di Yayasan Bakti Achmad Zaky, Jakarta Selatan. Fokus utama adalah mengetahui keputusan pelanggan untuk churn atau tetap menjadi pelanggan. Penelitian ini akan memberikan informasi tentang profil pelanggan yang cenderung melakukan churn atau tetap menjadi pelanggan, serta rekomendasi untuk meningkatkan kepuasan pelanggan.</a:t>
            </a:r>
          </a:p>
          <a:p>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6290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sv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5372188" y="2317173"/>
            <a:ext cx="7185517" cy="6340049"/>
            <a:chOff x="0" y="0"/>
            <a:chExt cx="3552626" cy="3134614"/>
          </a:xfrm>
        </p:grpSpPr>
        <p:sp>
          <p:nvSpPr>
            <p:cNvPr id="3" name="Freeform 3"/>
            <p:cNvSpPr/>
            <p:nvPr/>
          </p:nvSpPr>
          <p:spPr>
            <a:xfrm>
              <a:off x="0" y="0"/>
              <a:ext cx="3552626" cy="3134614"/>
            </a:xfrm>
            <a:custGeom>
              <a:avLst/>
              <a:gdLst/>
              <a:ahLst/>
              <a:cxnLst/>
              <a:rect l="l" t="t" r="r" b="b"/>
              <a:pathLst>
                <a:path w="3552626" h="3134614">
                  <a:moveTo>
                    <a:pt x="3552626" y="1567307"/>
                  </a:moveTo>
                  <a:lnTo>
                    <a:pt x="2647751" y="3134614"/>
                  </a:lnTo>
                  <a:lnTo>
                    <a:pt x="904875" y="3134614"/>
                  </a:lnTo>
                  <a:lnTo>
                    <a:pt x="0" y="1567307"/>
                  </a:lnTo>
                  <a:lnTo>
                    <a:pt x="904875" y="0"/>
                  </a:lnTo>
                  <a:lnTo>
                    <a:pt x="2647624" y="0"/>
                  </a:lnTo>
                  <a:lnTo>
                    <a:pt x="3552626" y="1567307"/>
                  </a:lnTo>
                  <a:close/>
                </a:path>
              </a:pathLst>
            </a:custGeom>
            <a:solidFill>
              <a:srgbClr val="004651"/>
            </a:solidFill>
          </p:spPr>
        </p:sp>
      </p:grpSp>
      <p:grpSp>
        <p:nvGrpSpPr>
          <p:cNvPr id="4" name="Group 4"/>
          <p:cNvGrpSpPr/>
          <p:nvPr/>
        </p:nvGrpSpPr>
        <p:grpSpPr>
          <a:xfrm>
            <a:off x="14784085" y="-533600"/>
            <a:ext cx="3799619" cy="3290488"/>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1236120" y="983999"/>
            <a:ext cx="7907880" cy="746890"/>
            <a:chOff x="0" y="0"/>
            <a:chExt cx="10543841" cy="995854"/>
          </a:xfrm>
        </p:grpSpPr>
        <p:pic>
          <p:nvPicPr>
            <p:cNvPr id="7" name="Picture 7"/>
            <p:cNvPicPr>
              <a:picLocks noChangeAspect="1"/>
            </p:cNvPicPr>
            <p:nvPr/>
          </p:nvPicPr>
          <p:blipFill>
            <a:blip r:embed="rId3"/>
            <a:srcRect/>
            <a:stretch>
              <a:fillRect/>
            </a:stretch>
          </p:blipFill>
          <p:spPr>
            <a:xfrm>
              <a:off x="0" y="0"/>
              <a:ext cx="991652" cy="995854"/>
            </a:xfrm>
            <a:prstGeom prst="rect">
              <a:avLst/>
            </a:prstGeom>
          </p:spPr>
        </p:pic>
        <p:sp>
          <p:nvSpPr>
            <p:cNvPr id="8" name="TextBox 8"/>
            <p:cNvSpPr txBox="1"/>
            <p:nvPr/>
          </p:nvSpPr>
          <p:spPr>
            <a:xfrm>
              <a:off x="495826" y="146984"/>
              <a:ext cx="10048015" cy="644736"/>
            </a:xfrm>
            <a:prstGeom prst="rect">
              <a:avLst/>
            </a:prstGeom>
          </p:spPr>
          <p:txBody>
            <a:bodyPr lIns="0" tIns="0" rIns="0" bIns="0" rtlCol="0" anchor="t">
              <a:spAutoFit/>
            </a:bodyPr>
            <a:lstStyle/>
            <a:p>
              <a:pPr algn="ctr">
                <a:lnSpc>
                  <a:spcPts val="4060"/>
                </a:lnSpc>
              </a:pPr>
              <a:r>
                <a:rPr lang="en-US" sz="2900">
                  <a:solidFill>
                    <a:srgbClr val="000000"/>
                  </a:solidFill>
                  <a:latin typeface="Fira Sans Bold"/>
                </a:rPr>
                <a:t>Universitas Bhayangkara Jakarta Raya</a:t>
              </a:r>
            </a:p>
          </p:txBody>
        </p:sp>
      </p:grpSp>
      <p:grpSp>
        <p:nvGrpSpPr>
          <p:cNvPr id="9" name="Group 9"/>
          <p:cNvGrpSpPr/>
          <p:nvPr/>
        </p:nvGrpSpPr>
        <p:grpSpPr>
          <a:xfrm>
            <a:off x="630349" y="8452709"/>
            <a:ext cx="13204952" cy="1185050"/>
            <a:chOff x="0" y="0"/>
            <a:chExt cx="17606602" cy="1580067"/>
          </a:xfrm>
        </p:grpSpPr>
        <p:sp>
          <p:nvSpPr>
            <p:cNvPr id="10" name="TextBox 10"/>
            <p:cNvSpPr txBox="1"/>
            <p:nvPr/>
          </p:nvSpPr>
          <p:spPr>
            <a:xfrm>
              <a:off x="0" y="-76200"/>
              <a:ext cx="8306115" cy="1656267"/>
            </a:xfrm>
            <a:prstGeom prst="rect">
              <a:avLst/>
            </a:prstGeom>
          </p:spPr>
          <p:txBody>
            <a:bodyPr lIns="0" tIns="0" rIns="0" bIns="0" rtlCol="0" anchor="t">
              <a:spAutoFit/>
            </a:bodyPr>
            <a:lstStyle/>
            <a:p>
              <a:pPr algn="ctr">
                <a:lnSpc>
                  <a:spcPts val="5032"/>
                </a:lnSpc>
              </a:pPr>
              <a:r>
                <a:rPr lang="en-US" sz="3594" dirty="0">
                  <a:solidFill>
                    <a:srgbClr val="000000"/>
                  </a:solidFill>
                  <a:latin typeface="Fira Sans Medium Bold"/>
                </a:rPr>
                <a:t>Dosen Pembimbing 1  </a:t>
              </a:r>
            </a:p>
            <a:p>
              <a:pPr algn="ctr">
                <a:lnSpc>
                  <a:spcPts val="5032"/>
                </a:lnSpc>
              </a:pPr>
              <a:r>
                <a:rPr lang="en-US" sz="3594" dirty="0">
                  <a:solidFill>
                    <a:srgbClr val="000000"/>
                  </a:solidFill>
                  <a:latin typeface="Fira Sans Medium"/>
                </a:rPr>
                <a:t>Ratna Salkiawati, ST., M.Kom </a:t>
              </a:r>
            </a:p>
          </p:txBody>
        </p:sp>
        <p:sp>
          <p:nvSpPr>
            <p:cNvPr id="11" name="TextBox 11"/>
            <p:cNvSpPr txBox="1"/>
            <p:nvPr/>
          </p:nvSpPr>
          <p:spPr>
            <a:xfrm>
              <a:off x="8907422" y="-76200"/>
              <a:ext cx="8699180" cy="1656267"/>
            </a:xfrm>
            <a:prstGeom prst="rect">
              <a:avLst/>
            </a:prstGeom>
          </p:spPr>
          <p:txBody>
            <a:bodyPr lIns="0" tIns="0" rIns="0" bIns="0" rtlCol="0" anchor="t">
              <a:spAutoFit/>
            </a:bodyPr>
            <a:lstStyle/>
            <a:p>
              <a:pPr algn="ctr">
                <a:lnSpc>
                  <a:spcPts val="5032"/>
                </a:lnSpc>
              </a:pPr>
              <a:r>
                <a:rPr lang="en-US" sz="3594" dirty="0">
                  <a:solidFill>
                    <a:srgbClr val="000000"/>
                  </a:solidFill>
                  <a:latin typeface="Fira Sans Medium Bold"/>
                </a:rPr>
                <a:t>Dosen Pembimbing 2</a:t>
              </a:r>
            </a:p>
            <a:p>
              <a:pPr algn="ctr">
                <a:lnSpc>
                  <a:spcPts val="5032"/>
                </a:lnSpc>
              </a:pPr>
              <a:r>
                <a:rPr lang="en-US" sz="3594" dirty="0">
                  <a:solidFill>
                    <a:srgbClr val="000000"/>
                  </a:solidFill>
                  <a:latin typeface="Fira Sans Medium Bold"/>
                </a:rPr>
                <a:t>Allan D. Alexander, ST., M.Kom</a:t>
              </a:r>
            </a:p>
          </p:txBody>
        </p:sp>
      </p:grpSp>
      <p:grpSp>
        <p:nvGrpSpPr>
          <p:cNvPr id="12" name="Group 12"/>
          <p:cNvGrpSpPr/>
          <p:nvPr/>
        </p:nvGrpSpPr>
        <p:grpSpPr>
          <a:xfrm>
            <a:off x="14236348" y="5518386"/>
            <a:ext cx="2271679" cy="1967285"/>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4" name="Group 14"/>
          <p:cNvGrpSpPr/>
          <p:nvPr/>
        </p:nvGrpSpPr>
        <p:grpSpPr>
          <a:xfrm>
            <a:off x="13680225" y="7466621"/>
            <a:ext cx="4970154" cy="4304177"/>
            <a:chOff x="0" y="0"/>
            <a:chExt cx="3619627" cy="3134614"/>
          </a:xfrm>
        </p:grpSpPr>
        <p:sp>
          <p:nvSpPr>
            <p:cNvPr id="15" name="Freeform 1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12382" y="6172200"/>
            <a:ext cx="7006625" cy="4114800"/>
          </a:xfrm>
          <a:prstGeom prst="rect">
            <a:avLst/>
          </a:prstGeom>
        </p:spPr>
      </p:pic>
      <p:sp>
        <p:nvSpPr>
          <p:cNvPr id="17" name="TextBox 17"/>
          <p:cNvSpPr txBox="1"/>
          <p:nvPr/>
        </p:nvSpPr>
        <p:spPr>
          <a:xfrm>
            <a:off x="1134405" y="2208934"/>
            <a:ext cx="12694432" cy="2901564"/>
          </a:xfrm>
          <a:prstGeom prst="rect">
            <a:avLst/>
          </a:prstGeom>
        </p:spPr>
        <p:txBody>
          <a:bodyPr lIns="0" tIns="0" rIns="0" bIns="0" rtlCol="0" anchor="t">
            <a:spAutoFit/>
          </a:bodyPr>
          <a:lstStyle/>
          <a:p>
            <a:pPr algn="ctr">
              <a:lnSpc>
                <a:spcPts val="5666"/>
              </a:lnSpc>
            </a:pPr>
            <a:r>
              <a:rPr lang="en-US" sz="4721" dirty="0">
                <a:solidFill>
                  <a:srgbClr val="000000"/>
                </a:solidFill>
                <a:latin typeface="Fira Sans Bold"/>
              </a:rPr>
              <a:t>ANALISIS CHURN PELANGGAN PRODUK </a:t>
            </a:r>
          </a:p>
          <a:p>
            <a:pPr algn="ctr">
              <a:lnSpc>
                <a:spcPts val="5666"/>
              </a:lnSpc>
            </a:pPr>
            <a:r>
              <a:rPr lang="en-US" sz="4721" dirty="0">
                <a:solidFill>
                  <a:srgbClr val="000000"/>
                </a:solidFill>
                <a:latin typeface="Fira Sans Bold"/>
              </a:rPr>
              <a:t>FASHION CAMPUS MENGGUNAKAN METODE RFM ANALYSIS DAN ALGORITMA NAÏVE BAYES </a:t>
            </a:r>
          </a:p>
          <a:p>
            <a:pPr algn="ctr">
              <a:lnSpc>
                <a:spcPts val="5666"/>
              </a:lnSpc>
            </a:pPr>
            <a:r>
              <a:rPr lang="en-US" sz="4721" dirty="0">
                <a:solidFill>
                  <a:srgbClr val="000000"/>
                </a:solidFill>
                <a:latin typeface="Fira Sans Bold"/>
              </a:rPr>
              <a:t>(STUDI KASUS YAYASAN BAKTI ACHMAD ZAKY)</a:t>
            </a:r>
          </a:p>
        </p:txBody>
      </p:sp>
      <p:sp>
        <p:nvSpPr>
          <p:cNvPr id="18" name="TextBox 18"/>
          <p:cNvSpPr txBox="1"/>
          <p:nvPr/>
        </p:nvSpPr>
        <p:spPr>
          <a:xfrm>
            <a:off x="5375994" y="5559301"/>
            <a:ext cx="3339751" cy="1885453"/>
          </a:xfrm>
          <a:prstGeom prst="rect">
            <a:avLst/>
          </a:prstGeom>
        </p:spPr>
        <p:txBody>
          <a:bodyPr lIns="0" tIns="0" rIns="0" bIns="0" rtlCol="0" anchor="t">
            <a:spAutoFit/>
          </a:bodyPr>
          <a:lstStyle/>
          <a:p>
            <a:pPr algn="ctr">
              <a:lnSpc>
                <a:spcPts val="5032"/>
              </a:lnSpc>
            </a:pPr>
            <a:r>
              <a:rPr lang="en-US" sz="3594" dirty="0">
                <a:solidFill>
                  <a:srgbClr val="000000"/>
                </a:solidFill>
                <a:latin typeface="Fira Sans Light Bold" panose="020B0604020202020204" charset="0"/>
              </a:rPr>
              <a:t>Oleh:</a:t>
            </a:r>
          </a:p>
          <a:p>
            <a:pPr algn="ctr">
              <a:lnSpc>
                <a:spcPts val="5032"/>
              </a:lnSpc>
            </a:pPr>
            <a:r>
              <a:rPr lang="en-US" sz="3594" dirty="0">
                <a:solidFill>
                  <a:srgbClr val="000000"/>
                </a:solidFill>
                <a:latin typeface="Fira Sans Light Bold" panose="020B0604020202020204" charset="0"/>
              </a:rPr>
              <a:t>Fauzan Kamil </a:t>
            </a:r>
          </a:p>
          <a:p>
            <a:pPr algn="ctr">
              <a:lnSpc>
                <a:spcPts val="5032"/>
              </a:lnSpc>
            </a:pPr>
            <a:r>
              <a:rPr lang="en-US" sz="3594" dirty="0">
                <a:solidFill>
                  <a:srgbClr val="000000"/>
                </a:solidFill>
                <a:latin typeface="Fira Sans Light Bold" panose="020B0604020202020204" charset="0"/>
              </a:rPr>
              <a:t>201910225134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971562" y="-3624578"/>
            <a:ext cx="9822161" cy="6226137"/>
            <a:chOff x="0" y="0"/>
            <a:chExt cx="8474859" cy="5372100"/>
          </a:xfrm>
        </p:grpSpPr>
        <p:sp>
          <p:nvSpPr>
            <p:cNvPr id="3" name="Freeform 3"/>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id="4" name="Group 4"/>
          <p:cNvGrpSpPr/>
          <p:nvPr/>
        </p:nvGrpSpPr>
        <p:grpSpPr>
          <a:xfrm>
            <a:off x="8623843" y="-1361717"/>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id="7" name="Group 7"/>
          <p:cNvGrpSpPr/>
          <p:nvPr/>
        </p:nvGrpSpPr>
        <p:grpSpPr>
          <a:xfrm>
            <a:off x="16346624" y="8324456"/>
            <a:ext cx="2156672" cy="1867688"/>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9" name="TextBox 9"/>
          <p:cNvSpPr txBox="1"/>
          <p:nvPr/>
        </p:nvSpPr>
        <p:spPr>
          <a:xfrm>
            <a:off x="11261990" y="504825"/>
            <a:ext cx="7241307" cy="981075"/>
          </a:xfrm>
          <a:prstGeom prst="rect">
            <a:avLst/>
          </a:prstGeom>
        </p:spPr>
        <p:txBody>
          <a:bodyPr lIns="0" tIns="0" rIns="0" bIns="0" rtlCol="0" anchor="t">
            <a:spAutoFit/>
          </a:bodyPr>
          <a:lstStyle/>
          <a:p>
            <a:pPr>
              <a:lnSpc>
                <a:spcPts val="7800"/>
              </a:lnSpc>
              <a:spcBef>
                <a:spcPct val="0"/>
              </a:spcBef>
            </a:pPr>
            <a:r>
              <a:rPr lang="en-US" sz="6000" spc="-60" dirty="0">
                <a:solidFill>
                  <a:srgbClr val="F4F4F4"/>
                </a:solidFill>
                <a:latin typeface="Fira Sans Medium"/>
              </a:rPr>
              <a:t>Kerangka Penelitian</a:t>
            </a:r>
          </a:p>
        </p:txBody>
      </p:sp>
      <p:sp>
        <p:nvSpPr>
          <p:cNvPr id="10" name="Rectangle: Rounded Corners 9">
            <a:extLst>
              <a:ext uri="{FF2B5EF4-FFF2-40B4-BE49-F238E27FC236}">
                <a16:creationId xmlns:a16="http://schemas.microsoft.com/office/drawing/2014/main" id="{4AA6E922-DD0F-41CD-BA14-12FB094D75B9}"/>
              </a:ext>
            </a:extLst>
          </p:cNvPr>
          <p:cNvSpPr/>
          <p:nvPr/>
        </p:nvSpPr>
        <p:spPr>
          <a:xfrm>
            <a:off x="9165785" y="179252"/>
            <a:ext cx="1611553" cy="793532"/>
          </a:xfrm>
          <a:prstGeom prst="roundRect">
            <a:avLst/>
          </a:prstGeom>
          <a:solidFill>
            <a:srgbClr val="00A18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III </a:t>
            </a:r>
            <a:endParaRPr lang="en-ID" sz="3200" dirty="0">
              <a:latin typeface="Fira Sans Bold" panose="020B0604020202020204" charset="0"/>
            </a:endParaRPr>
          </a:p>
        </p:txBody>
      </p:sp>
      <p:pic>
        <p:nvPicPr>
          <p:cNvPr id="12" name="Picture 11">
            <a:extLst>
              <a:ext uri="{FF2B5EF4-FFF2-40B4-BE49-F238E27FC236}">
                <a16:creationId xmlns:a16="http://schemas.microsoft.com/office/drawing/2014/main" id="{F0393A1E-3445-4027-89D1-5B678B6442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79252"/>
            <a:ext cx="10134600" cy="97648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735F640E-294A-4EF4-BBB8-51F19DE88922}"/>
              </a:ext>
            </a:extLst>
          </p:cNvPr>
          <p:cNvGrpSpPr/>
          <p:nvPr/>
        </p:nvGrpSpPr>
        <p:grpSpPr>
          <a:xfrm>
            <a:off x="1330510" y="1791573"/>
            <a:ext cx="3317690" cy="3123327"/>
            <a:chOff x="0" y="0"/>
            <a:chExt cx="3619627" cy="3134614"/>
          </a:xfrm>
        </p:grpSpPr>
        <p:sp>
          <p:nvSpPr>
            <p:cNvPr id="3" name="Freeform 6">
              <a:extLst>
                <a:ext uri="{FF2B5EF4-FFF2-40B4-BE49-F238E27FC236}">
                  <a16:creationId xmlns:a16="http://schemas.microsoft.com/office/drawing/2014/main" id="{FD71B7C2-06D0-42DE-8187-10F8004638F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7">
            <a:extLst>
              <a:ext uri="{FF2B5EF4-FFF2-40B4-BE49-F238E27FC236}">
                <a16:creationId xmlns:a16="http://schemas.microsoft.com/office/drawing/2014/main" id="{0AA9863C-2003-4614-86B3-6BA8B361817D}"/>
              </a:ext>
            </a:extLst>
          </p:cNvPr>
          <p:cNvGrpSpPr/>
          <p:nvPr/>
        </p:nvGrpSpPr>
        <p:grpSpPr>
          <a:xfrm>
            <a:off x="-1828800" y="0"/>
            <a:ext cx="4648200" cy="3609946"/>
            <a:chOff x="0" y="0"/>
            <a:chExt cx="3619627" cy="3134614"/>
          </a:xfrm>
        </p:grpSpPr>
        <p:sp>
          <p:nvSpPr>
            <p:cNvPr id="5" name="Freeform 8">
              <a:extLst>
                <a:ext uri="{FF2B5EF4-FFF2-40B4-BE49-F238E27FC236}">
                  <a16:creationId xmlns:a16="http://schemas.microsoft.com/office/drawing/2014/main" id="{051A312E-58B4-4F9E-BC49-50E013F8A750}"/>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Rectangle: Rounded Corners 5">
            <a:extLst>
              <a:ext uri="{FF2B5EF4-FFF2-40B4-BE49-F238E27FC236}">
                <a16:creationId xmlns:a16="http://schemas.microsoft.com/office/drawing/2014/main" id="{1F54E36F-A657-4D86-857B-D007BF6D4B98}"/>
              </a:ext>
            </a:extLst>
          </p:cNvPr>
          <p:cNvSpPr/>
          <p:nvPr/>
        </p:nvSpPr>
        <p:spPr>
          <a:xfrm>
            <a:off x="1338691" y="0"/>
            <a:ext cx="1676400" cy="793532"/>
          </a:xfrm>
          <a:prstGeom prst="roundRect">
            <a:avLst/>
          </a:prstGeom>
          <a:solidFill>
            <a:srgbClr val="00A18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IV</a:t>
            </a:r>
            <a:endParaRPr lang="en-ID" sz="3200" dirty="0">
              <a:latin typeface="Fira Sans Bold" panose="020B0604020202020204" charset="0"/>
            </a:endParaRPr>
          </a:p>
        </p:txBody>
      </p:sp>
      <p:sp>
        <p:nvSpPr>
          <p:cNvPr id="7" name="Rectangle: Rounded Corners 6">
            <a:extLst>
              <a:ext uri="{FF2B5EF4-FFF2-40B4-BE49-F238E27FC236}">
                <a16:creationId xmlns:a16="http://schemas.microsoft.com/office/drawing/2014/main" id="{3166334D-B274-4550-B57D-7E19410B2F31}"/>
              </a:ext>
            </a:extLst>
          </p:cNvPr>
          <p:cNvSpPr/>
          <p:nvPr/>
        </p:nvSpPr>
        <p:spPr>
          <a:xfrm>
            <a:off x="4887183" y="502740"/>
            <a:ext cx="3056667" cy="1209646"/>
          </a:xfrm>
          <a:prstGeom prst="roundRect">
            <a:avLst/>
          </a:prstGeom>
          <a:solidFill>
            <a:srgbClr val="00465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ID" sz="3200" dirty="0">
                <a:latin typeface="Fira Sans Light Bold" panose="020B0604020202020204" charset="0"/>
              </a:rPr>
              <a:t>Business Understanding</a:t>
            </a:r>
          </a:p>
        </p:txBody>
      </p:sp>
      <p:sp>
        <p:nvSpPr>
          <p:cNvPr id="8" name="TextBox 7">
            <a:extLst>
              <a:ext uri="{FF2B5EF4-FFF2-40B4-BE49-F238E27FC236}">
                <a16:creationId xmlns:a16="http://schemas.microsoft.com/office/drawing/2014/main" id="{1A946E73-A31B-4746-B9C9-3049D8F2ED98}"/>
              </a:ext>
            </a:extLst>
          </p:cNvPr>
          <p:cNvSpPr txBox="1"/>
          <p:nvPr/>
        </p:nvSpPr>
        <p:spPr>
          <a:xfrm>
            <a:off x="7924800" y="463311"/>
            <a:ext cx="8499290" cy="2031325"/>
          </a:xfrm>
          <a:prstGeom prst="rect">
            <a:avLst/>
          </a:prstGeom>
          <a:noFill/>
        </p:spPr>
        <p:txBody>
          <a:bodyPr wrap="square" rtlCol="0">
            <a:spAutoFit/>
          </a:bodyPr>
          <a:lstStyle/>
          <a:p>
            <a:pPr algn="just"/>
            <a:r>
              <a:rPr lang="en-ID" dirty="0">
                <a:latin typeface="Fira Sans Light Bold" panose="020B0604020202020204" charset="0"/>
              </a:rPr>
              <a:t>Fashion Campus sedang </a:t>
            </a:r>
            <a:r>
              <a:rPr lang="en-ID" b="1" dirty="0">
                <a:latin typeface="Fira Sans Light Bold" panose="020B0604020202020204" charset="0"/>
              </a:rPr>
              <a:t>mengembangkan</a:t>
            </a:r>
            <a:r>
              <a:rPr lang="en-ID" dirty="0">
                <a:latin typeface="Fira Sans Light Bold" panose="020B0604020202020204" charset="0"/>
              </a:rPr>
              <a:t> bisnis penjualan pakaian bekas yang masih layak pakai. </a:t>
            </a:r>
            <a:r>
              <a:rPr lang="en-ID" b="1" dirty="0">
                <a:latin typeface="Fira Sans Light Bold" panose="020B0604020202020204" charset="0"/>
              </a:rPr>
              <a:t>Meskipun jumlah pengguna semakin meningkat</a:t>
            </a:r>
            <a:r>
              <a:rPr lang="en-ID" dirty="0">
                <a:latin typeface="Fira Sans Light Bold" panose="020B0604020202020204" charset="0"/>
              </a:rPr>
              <a:t>, sebagian besar di antaranya </a:t>
            </a:r>
            <a:r>
              <a:rPr lang="en-ID" b="1" dirty="0">
                <a:latin typeface="Fira Sans Light Bold" panose="020B0604020202020204" charset="0"/>
              </a:rPr>
              <a:t>tidak organic</a:t>
            </a:r>
            <a:r>
              <a:rPr lang="en-ID" dirty="0">
                <a:latin typeface="Fira Sans Light Bold" panose="020B0604020202020204" charset="0"/>
              </a:rPr>
              <a:t>, yang diperoleh hanya untuk memenuhi </a:t>
            </a:r>
            <a:r>
              <a:rPr lang="en-ID" b="1" dirty="0">
                <a:latin typeface="Fira Sans Light Bold" panose="020B0604020202020204" charset="0"/>
              </a:rPr>
              <a:t>target jumlah pengguna</a:t>
            </a:r>
            <a:r>
              <a:rPr lang="en-ID" dirty="0">
                <a:latin typeface="Fira Sans Light Bold" panose="020B0604020202020204" charset="0"/>
              </a:rPr>
              <a:t>. Sebagai hasilnya, banyak pengguna tidak kembali ke platform untuk melakukan transaksi atau pembelian. Oleh karena itu, perlu dicari cara untuk meningkatkan kualitas pengguna dan mendorong </a:t>
            </a:r>
            <a:r>
              <a:rPr lang="en-ID" b="1" dirty="0">
                <a:latin typeface="Fira Sans Light Bold" panose="020B0604020202020204" charset="0"/>
              </a:rPr>
              <a:t>pertumbuhan organik </a:t>
            </a:r>
            <a:r>
              <a:rPr lang="en-ID" dirty="0">
                <a:latin typeface="Fira Sans Light Bold" panose="020B0604020202020204" charset="0"/>
              </a:rPr>
              <a:t>bisnis Fashion Campus.</a:t>
            </a:r>
          </a:p>
        </p:txBody>
      </p:sp>
      <p:sp>
        <p:nvSpPr>
          <p:cNvPr id="17" name="TextBox 16">
            <a:extLst>
              <a:ext uri="{FF2B5EF4-FFF2-40B4-BE49-F238E27FC236}">
                <a16:creationId xmlns:a16="http://schemas.microsoft.com/office/drawing/2014/main" id="{2FA95647-8554-4F17-9F86-12D2B292D621}"/>
              </a:ext>
            </a:extLst>
          </p:cNvPr>
          <p:cNvSpPr txBox="1"/>
          <p:nvPr/>
        </p:nvSpPr>
        <p:spPr>
          <a:xfrm>
            <a:off x="4959535" y="2717394"/>
            <a:ext cx="5695950" cy="1785104"/>
          </a:xfrm>
          <a:prstGeom prst="rect">
            <a:avLst/>
          </a:prstGeom>
          <a:noFill/>
        </p:spPr>
        <p:txBody>
          <a:bodyPr wrap="square" rtlCol="0">
            <a:spAutoFit/>
          </a:bodyPr>
          <a:lstStyle/>
          <a:p>
            <a:pPr algn="just"/>
            <a:r>
              <a:rPr lang="en-ID" sz="2000" b="1" dirty="0">
                <a:solidFill>
                  <a:srgbClr val="00A181"/>
                </a:solidFill>
                <a:latin typeface="Fira Sans Light Bold" panose="020B0604020202020204" charset="0"/>
              </a:rPr>
              <a:t>Dataset Customer</a:t>
            </a:r>
          </a:p>
          <a:p>
            <a:pPr algn="just"/>
            <a:r>
              <a:rPr lang="nn-NO" dirty="0">
                <a:latin typeface="Fira Sans Light Bold" panose="020B0604020202020204" charset="0"/>
              </a:rPr>
              <a:t>Data ini merupakan kumpulan informasi dari tiap-tiap customer yang telah mendaftar pada Fashion Campus, data ini terdapat </a:t>
            </a:r>
            <a:r>
              <a:rPr lang="nn-NO" b="1" dirty="0">
                <a:latin typeface="Fira Sans Light Bold" panose="020B0604020202020204" charset="0"/>
              </a:rPr>
              <a:t>100000 baris </a:t>
            </a:r>
            <a:r>
              <a:rPr lang="nn-NO" dirty="0">
                <a:latin typeface="Fira Sans Light Bold" panose="020B0604020202020204" charset="0"/>
              </a:rPr>
              <a:t>dan </a:t>
            </a:r>
            <a:r>
              <a:rPr lang="nn-NO" b="1" dirty="0">
                <a:latin typeface="Fira Sans Light Bold" panose="020B0604020202020204" charset="0"/>
              </a:rPr>
              <a:t>15 kolom</a:t>
            </a:r>
            <a:r>
              <a:rPr lang="nn-NO" dirty="0">
                <a:latin typeface="Fira Sans Light Bold" panose="020B0604020202020204" charset="0"/>
              </a:rPr>
              <a:t>. </a:t>
            </a:r>
            <a:r>
              <a:rPr lang="nn-NO" b="1" dirty="0">
                <a:latin typeface="Fira Sans Light Bold" panose="020B0604020202020204" charset="0"/>
              </a:rPr>
              <a:t>Tidak ada</a:t>
            </a:r>
            <a:r>
              <a:rPr lang="nn-NO" dirty="0">
                <a:latin typeface="Fira Sans Light Bold" panose="020B0604020202020204" charset="0"/>
              </a:rPr>
              <a:t> nilai null atau missing value pada setiap kolom dari dataset</a:t>
            </a:r>
            <a:endParaRPr lang="en-ID" dirty="0">
              <a:latin typeface="Fira Sans Light Bold" panose="020B0604020202020204" charset="0"/>
            </a:endParaRPr>
          </a:p>
        </p:txBody>
      </p:sp>
      <p:sp>
        <p:nvSpPr>
          <p:cNvPr id="23" name="TextBox 22">
            <a:extLst>
              <a:ext uri="{FF2B5EF4-FFF2-40B4-BE49-F238E27FC236}">
                <a16:creationId xmlns:a16="http://schemas.microsoft.com/office/drawing/2014/main" id="{80EF7064-0AD4-469B-8B20-C1A91B92F076}"/>
              </a:ext>
            </a:extLst>
          </p:cNvPr>
          <p:cNvSpPr txBox="1"/>
          <p:nvPr/>
        </p:nvSpPr>
        <p:spPr>
          <a:xfrm>
            <a:off x="4959535" y="4420520"/>
            <a:ext cx="5924550" cy="2893100"/>
          </a:xfrm>
          <a:prstGeom prst="rect">
            <a:avLst/>
          </a:prstGeom>
          <a:noFill/>
        </p:spPr>
        <p:txBody>
          <a:bodyPr wrap="square" rtlCol="0">
            <a:spAutoFit/>
          </a:bodyPr>
          <a:lstStyle/>
          <a:p>
            <a:pPr algn="just"/>
            <a:r>
              <a:rPr lang="en-ID" sz="2000" b="1" dirty="0">
                <a:solidFill>
                  <a:srgbClr val="00A181"/>
                </a:solidFill>
                <a:latin typeface="Fira Sans Light Bold" panose="020B0604020202020204" charset="0"/>
              </a:rPr>
              <a:t>Dataset Produk</a:t>
            </a:r>
          </a:p>
          <a:p>
            <a:pPr algn="just"/>
            <a:r>
              <a:rPr lang="en-ID" dirty="0">
                <a:latin typeface="Fira Sans Light Bold" panose="020B0604020202020204" charset="0"/>
              </a:rPr>
              <a:t>Data ini merupakan kumpulan informasi mengenai produk yang ditawarkan oleh Fashion Campus, data ini terdapat </a:t>
            </a:r>
            <a:r>
              <a:rPr lang="en-ID" b="1" dirty="0">
                <a:latin typeface="Fira Sans Light Bold" panose="020B0604020202020204" charset="0"/>
              </a:rPr>
              <a:t>44424 baris </a:t>
            </a:r>
            <a:r>
              <a:rPr lang="en-ID" dirty="0">
                <a:latin typeface="Fira Sans Light Bold" panose="020B0604020202020204" charset="0"/>
              </a:rPr>
              <a:t>dan </a:t>
            </a:r>
            <a:r>
              <a:rPr lang="en-ID" b="1" dirty="0">
                <a:latin typeface="Fira Sans Light Bold" panose="020B0604020202020204" charset="0"/>
              </a:rPr>
              <a:t>10 kolom</a:t>
            </a:r>
            <a:r>
              <a:rPr lang="en-ID" dirty="0">
                <a:latin typeface="Fira Sans Light Bold" panose="020B0604020202020204" charset="0"/>
              </a:rPr>
              <a:t>. Terdapat missing value pada kolom </a:t>
            </a:r>
            <a:r>
              <a:rPr lang="en-ID" b="1" dirty="0" err="1">
                <a:latin typeface="Fira Sans Light Bold" panose="020B0604020202020204" charset="0"/>
              </a:rPr>
              <a:t>baseColour</a:t>
            </a:r>
            <a:r>
              <a:rPr lang="en-ID" dirty="0">
                <a:latin typeface="Fira Sans Light Bold" panose="020B0604020202020204" charset="0"/>
              </a:rPr>
              <a:t> memiliki </a:t>
            </a:r>
            <a:r>
              <a:rPr lang="en-ID" b="1" dirty="0">
                <a:latin typeface="Fira Sans Light Bold" panose="020B0604020202020204" charset="0"/>
              </a:rPr>
              <a:t>15 nilai null</a:t>
            </a:r>
            <a:r>
              <a:rPr lang="en-ID" dirty="0">
                <a:latin typeface="Fira Sans Light Bold" panose="020B0604020202020204" charset="0"/>
              </a:rPr>
              <a:t> atau missing value. Kolom </a:t>
            </a:r>
            <a:r>
              <a:rPr lang="en-ID" b="1" dirty="0">
                <a:latin typeface="Fira Sans Light Bold" panose="020B0604020202020204" charset="0"/>
              </a:rPr>
              <a:t>season</a:t>
            </a:r>
            <a:r>
              <a:rPr lang="en-ID" dirty="0">
                <a:latin typeface="Fira Sans Light Bold" panose="020B0604020202020204" charset="0"/>
              </a:rPr>
              <a:t> memiliki </a:t>
            </a:r>
            <a:r>
              <a:rPr lang="en-ID" b="1" dirty="0">
                <a:latin typeface="Fira Sans Light Bold" panose="020B0604020202020204" charset="0"/>
              </a:rPr>
              <a:t>21 nilai null </a:t>
            </a:r>
            <a:r>
              <a:rPr lang="en-ID" dirty="0">
                <a:latin typeface="Fira Sans Light Bold" panose="020B0604020202020204" charset="0"/>
              </a:rPr>
              <a:t>atau missing value. Kolom </a:t>
            </a:r>
            <a:r>
              <a:rPr lang="en-ID" b="1" dirty="0">
                <a:latin typeface="Fira Sans Light Bold" panose="020B0604020202020204" charset="0"/>
              </a:rPr>
              <a:t>year</a:t>
            </a:r>
            <a:r>
              <a:rPr lang="en-ID" dirty="0">
                <a:latin typeface="Fira Sans Light Bold" panose="020B0604020202020204" charset="0"/>
              </a:rPr>
              <a:t> memiliki </a:t>
            </a:r>
            <a:r>
              <a:rPr lang="en-ID" b="1" dirty="0">
                <a:latin typeface="Fira Sans Light Bold" panose="020B0604020202020204" charset="0"/>
              </a:rPr>
              <a:t>1 nilai null </a:t>
            </a:r>
            <a:r>
              <a:rPr lang="en-ID" dirty="0">
                <a:latin typeface="Fira Sans Light Bold" panose="020B0604020202020204" charset="0"/>
              </a:rPr>
              <a:t>atau missing value. Kolom </a:t>
            </a:r>
            <a:r>
              <a:rPr lang="en-ID" b="1" dirty="0">
                <a:latin typeface="Fira Sans Light Bold" panose="020B0604020202020204" charset="0"/>
              </a:rPr>
              <a:t>usage</a:t>
            </a:r>
            <a:r>
              <a:rPr lang="en-ID" dirty="0">
                <a:latin typeface="Fira Sans Light Bold" panose="020B0604020202020204" charset="0"/>
              </a:rPr>
              <a:t> memiliki </a:t>
            </a:r>
            <a:r>
              <a:rPr lang="en-ID" b="1" dirty="0">
                <a:latin typeface="Fira Sans Light Bold" panose="020B0604020202020204" charset="0"/>
              </a:rPr>
              <a:t>317 nilai null</a:t>
            </a:r>
            <a:r>
              <a:rPr lang="en-ID" dirty="0">
                <a:latin typeface="Fira Sans Light Bold" panose="020B0604020202020204" charset="0"/>
              </a:rPr>
              <a:t> atau missing value. Kolom </a:t>
            </a:r>
            <a:r>
              <a:rPr lang="en-ID" b="1" dirty="0" err="1">
                <a:latin typeface="Fira Sans Light Bold" panose="020B0604020202020204" charset="0"/>
              </a:rPr>
              <a:t>productDisplayName</a:t>
            </a:r>
            <a:r>
              <a:rPr lang="en-ID" dirty="0">
                <a:latin typeface="Fira Sans Light Bold" panose="020B0604020202020204" charset="0"/>
              </a:rPr>
              <a:t> memiliki </a:t>
            </a:r>
            <a:r>
              <a:rPr lang="en-ID" b="1" dirty="0">
                <a:latin typeface="Fira Sans Light Bold" panose="020B0604020202020204" charset="0"/>
              </a:rPr>
              <a:t>7 nilai null </a:t>
            </a:r>
            <a:r>
              <a:rPr lang="en-ID" dirty="0">
                <a:latin typeface="Fira Sans Light Bold" panose="020B0604020202020204" charset="0"/>
              </a:rPr>
              <a:t>atau missing value.</a:t>
            </a:r>
          </a:p>
        </p:txBody>
      </p:sp>
      <p:sp>
        <p:nvSpPr>
          <p:cNvPr id="27" name="TextBox 26">
            <a:extLst>
              <a:ext uri="{FF2B5EF4-FFF2-40B4-BE49-F238E27FC236}">
                <a16:creationId xmlns:a16="http://schemas.microsoft.com/office/drawing/2014/main" id="{952D786C-6BDB-4148-8176-DA443FF9D31C}"/>
              </a:ext>
            </a:extLst>
          </p:cNvPr>
          <p:cNvSpPr txBox="1"/>
          <p:nvPr/>
        </p:nvSpPr>
        <p:spPr>
          <a:xfrm>
            <a:off x="11036485" y="4371584"/>
            <a:ext cx="4524145" cy="2062103"/>
          </a:xfrm>
          <a:prstGeom prst="rect">
            <a:avLst/>
          </a:prstGeom>
          <a:noFill/>
        </p:spPr>
        <p:txBody>
          <a:bodyPr wrap="square" rtlCol="0">
            <a:spAutoFit/>
          </a:bodyPr>
          <a:lstStyle/>
          <a:p>
            <a:pPr algn="just"/>
            <a:r>
              <a:rPr lang="en-ID" sz="2000" b="1" dirty="0">
                <a:solidFill>
                  <a:srgbClr val="00A181"/>
                </a:solidFill>
                <a:latin typeface="Fira Sans Light Bold" panose="020B0604020202020204" charset="0"/>
              </a:rPr>
              <a:t>Dataset Transaksi</a:t>
            </a:r>
          </a:p>
          <a:p>
            <a:pPr algn="just"/>
            <a:r>
              <a:rPr lang="en-ID" dirty="0">
                <a:latin typeface="Fira Sans Light Bold" panose="020B0604020202020204" charset="0"/>
              </a:rPr>
              <a:t>Data ini merupakan kumpulan informasi mengenai transaksi yang sukses maupun transaksi gagal, data ini terdapat </a:t>
            </a:r>
            <a:r>
              <a:rPr lang="en-ID" b="1" dirty="0">
                <a:latin typeface="Fira Sans Light Bold" panose="020B0604020202020204" charset="0"/>
              </a:rPr>
              <a:t>856.584</a:t>
            </a:r>
            <a:r>
              <a:rPr lang="en-ID" dirty="0">
                <a:latin typeface="Fira Sans Light Bold" panose="020B0604020202020204" charset="0"/>
              </a:rPr>
              <a:t> </a:t>
            </a:r>
            <a:r>
              <a:rPr lang="en-ID" b="1" dirty="0">
                <a:latin typeface="Fira Sans Light Bold" panose="020B0604020202020204" charset="0"/>
              </a:rPr>
              <a:t> baris </a:t>
            </a:r>
            <a:r>
              <a:rPr lang="en-ID" dirty="0">
                <a:latin typeface="Fira Sans Light Bold" panose="020B0604020202020204" charset="0"/>
              </a:rPr>
              <a:t>dan </a:t>
            </a:r>
            <a:r>
              <a:rPr lang="en-ID" b="1" dirty="0">
                <a:latin typeface="Fira Sans Light Bold" panose="020B0604020202020204" charset="0"/>
              </a:rPr>
              <a:t>14 kolom</a:t>
            </a:r>
            <a:r>
              <a:rPr lang="en-ID" dirty="0">
                <a:latin typeface="Fira Sans Light Bold" panose="020B0604020202020204" charset="0"/>
              </a:rPr>
              <a:t>. Terdapat </a:t>
            </a:r>
            <a:r>
              <a:rPr lang="en-ID" b="1" dirty="0">
                <a:latin typeface="Fira Sans Light Bold" panose="020B0604020202020204" charset="0"/>
              </a:rPr>
              <a:t>526048 nilai null</a:t>
            </a:r>
            <a:r>
              <a:rPr lang="en-ID" dirty="0">
                <a:latin typeface="Fira Sans Light Bold" panose="020B0604020202020204" charset="0"/>
              </a:rPr>
              <a:t> pada kolom </a:t>
            </a:r>
            <a:r>
              <a:rPr lang="en-ID" b="1" dirty="0" err="1">
                <a:latin typeface="Fira Sans Light Bold" panose="020B0604020202020204" charset="0"/>
              </a:rPr>
              <a:t>promo_code</a:t>
            </a:r>
            <a:r>
              <a:rPr lang="en-ID" b="1" dirty="0">
                <a:latin typeface="Fira Sans Light Bold" panose="020B0604020202020204" charset="0"/>
              </a:rPr>
              <a:t> </a:t>
            </a:r>
            <a:r>
              <a:rPr lang="en-ID" dirty="0">
                <a:latin typeface="Fira Sans Light Bold" panose="020B0604020202020204" charset="0"/>
              </a:rPr>
              <a:t>dan tidak ada nilai null pada kolom lainnya.</a:t>
            </a:r>
          </a:p>
        </p:txBody>
      </p:sp>
      <p:sp>
        <p:nvSpPr>
          <p:cNvPr id="32" name="Rectangle: Rounded Corners 31">
            <a:extLst>
              <a:ext uri="{FF2B5EF4-FFF2-40B4-BE49-F238E27FC236}">
                <a16:creationId xmlns:a16="http://schemas.microsoft.com/office/drawing/2014/main" id="{284F26D3-8C06-4658-B94C-D018DE82D2F9}"/>
              </a:ext>
            </a:extLst>
          </p:cNvPr>
          <p:cNvSpPr/>
          <p:nvPr/>
        </p:nvSpPr>
        <p:spPr>
          <a:xfrm>
            <a:off x="11036485" y="2911406"/>
            <a:ext cx="3056667" cy="1209646"/>
          </a:xfrm>
          <a:prstGeom prst="roundRect">
            <a:avLst/>
          </a:prstGeom>
          <a:solidFill>
            <a:srgbClr val="00A18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ID" sz="3200" dirty="0">
                <a:latin typeface="Fira Sans Light Bold" panose="020B0604020202020204" charset="0"/>
              </a:rPr>
              <a:t>Data</a:t>
            </a:r>
          </a:p>
          <a:p>
            <a:pPr algn="ctr"/>
            <a:r>
              <a:rPr lang="en-ID" sz="3200" dirty="0">
                <a:latin typeface="Fira Sans Light Bold" panose="020B0604020202020204" charset="0"/>
              </a:rPr>
              <a:t>Understanding</a:t>
            </a:r>
          </a:p>
        </p:txBody>
      </p:sp>
      <p:sp>
        <p:nvSpPr>
          <p:cNvPr id="33" name="Rectangle: Rounded Corners 32">
            <a:extLst>
              <a:ext uri="{FF2B5EF4-FFF2-40B4-BE49-F238E27FC236}">
                <a16:creationId xmlns:a16="http://schemas.microsoft.com/office/drawing/2014/main" id="{96845539-8E3D-4AEE-AE79-FA2F0A7C6FDE}"/>
              </a:ext>
            </a:extLst>
          </p:cNvPr>
          <p:cNvSpPr/>
          <p:nvPr/>
        </p:nvSpPr>
        <p:spPr>
          <a:xfrm>
            <a:off x="4995095" y="7560440"/>
            <a:ext cx="3056667" cy="1209646"/>
          </a:xfrm>
          <a:prstGeom prst="roundRect">
            <a:avLst/>
          </a:prstGeom>
          <a:solidFill>
            <a:srgbClr val="00465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ID" sz="3200" dirty="0">
                <a:latin typeface="Fira Sans Light Bold" panose="020B0604020202020204" charset="0"/>
              </a:rPr>
              <a:t>Data Preparation </a:t>
            </a:r>
          </a:p>
        </p:txBody>
      </p:sp>
      <p:sp>
        <p:nvSpPr>
          <p:cNvPr id="34" name="TextBox 33">
            <a:extLst>
              <a:ext uri="{FF2B5EF4-FFF2-40B4-BE49-F238E27FC236}">
                <a16:creationId xmlns:a16="http://schemas.microsoft.com/office/drawing/2014/main" id="{6E69E390-DF3B-4FE6-99CB-B01CA3A63083}"/>
              </a:ext>
            </a:extLst>
          </p:cNvPr>
          <p:cNvSpPr txBox="1"/>
          <p:nvPr/>
        </p:nvSpPr>
        <p:spPr>
          <a:xfrm>
            <a:off x="8258546" y="7560440"/>
            <a:ext cx="4321512"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000" b="1" dirty="0">
                <a:solidFill>
                  <a:srgbClr val="00A181"/>
                </a:solidFill>
                <a:latin typeface="Fira Sans Light Bold" panose="020B0604020202020204" charset="0"/>
              </a:rPr>
              <a:t>Handling Missing value</a:t>
            </a:r>
          </a:p>
          <a:p>
            <a:pPr marL="342900" indent="-342900" algn="just">
              <a:buFont typeface="Arial" panose="020B0604020202020204" pitchFamily="34" charset="0"/>
              <a:buChar char="•"/>
            </a:pPr>
            <a:r>
              <a:rPr lang="en-US" sz="2000" b="1" dirty="0">
                <a:solidFill>
                  <a:srgbClr val="00A181"/>
                </a:solidFill>
                <a:latin typeface="Fira Sans Light Bold" panose="020B0604020202020204" charset="0"/>
              </a:rPr>
              <a:t>Mengubah Tipe Data</a:t>
            </a:r>
          </a:p>
          <a:p>
            <a:pPr marL="342900" indent="-342900" algn="just">
              <a:buFont typeface="Arial" panose="020B0604020202020204" pitchFamily="34" charset="0"/>
              <a:buChar char="•"/>
            </a:pPr>
            <a:r>
              <a:rPr lang="en-US" sz="2000" b="1" dirty="0">
                <a:solidFill>
                  <a:srgbClr val="00A181"/>
                </a:solidFill>
                <a:latin typeface="Fira Sans Light Bold" panose="020B0604020202020204" charset="0"/>
              </a:rPr>
              <a:t>Feature Engineering</a:t>
            </a:r>
          </a:p>
          <a:p>
            <a:pPr marL="342900" indent="-342900" algn="just">
              <a:buFont typeface="Arial" panose="020B0604020202020204" pitchFamily="34" charset="0"/>
              <a:buChar char="•"/>
            </a:pPr>
            <a:r>
              <a:rPr lang="en-US" sz="2000" b="1" dirty="0">
                <a:solidFill>
                  <a:srgbClr val="00A181"/>
                </a:solidFill>
                <a:latin typeface="Fira Sans Light Bold" panose="020B0604020202020204" charset="0"/>
              </a:rPr>
              <a:t>Feature Selection</a:t>
            </a:r>
          </a:p>
          <a:p>
            <a:pPr marL="342900" indent="-342900" algn="just">
              <a:buFont typeface="Arial" panose="020B0604020202020204" pitchFamily="34" charset="0"/>
              <a:buChar char="•"/>
            </a:pPr>
            <a:r>
              <a:rPr lang="en-US" sz="2000" b="1" dirty="0">
                <a:solidFill>
                  <a:srgbClr val="00A181"/>
                </a:solidFill>
                <a:latin typeface="Fira Sans Light Bold" panose="020B0604020202020204" charset="0"/>
              </a:rPr>
              <a:t>Cek Imbalance</a:t>
            </a:r>
            <a:endParaRPr lang="en-ID" dirty="0">
              <a:latin typeface="Fira Sans Light Bold" panose="020B0604020202020204" charset="0"/>
            </a:endParaRPr>
          </a:p>
          <a:p>
            <a:pPr marL="342900" indent="-342900" algn="just">
              <a:buFont typeface="Arial" panose="020B0604020202020204" pitchFamily="34" charset="0"/>
              <a:buChar char="•"/>
            </a:pPr>
            <a:r>
              <a:rPr lang="en-ID" sz="2000" b="1" dirty="0">
                <a:solidFill>
                  <a:srgbClr val="00A181"/>
                </a:solidFill>
                <a:latin typeface="Fira Sans Light Bold" panose="020B0604020202020204" charset="0"/>
              </a:rPr>
              <a:t>Feature Scaling</a:t>
            </a:r>
            <a:endParaRPr lang="en-US" sz="2000" b="1" dirty="0">
              <a:solidFill>
                <a:srgbClr val="00A181"/>
              </a:solidFill>
              <a:latin typeface="Fira Sans Light Bold" panose="020B0604020202020204" charset="0"/>
            </a:endParaRPr>
          </a:p>
        </p:txBody>
      </p:sp>
    </p:spTree>
    <p:extLst>
      <p:ext uri="{BB962C8B-B14F-4D97-AF65-F5344CB8AC3E}">
        <p14:creationId xmlns:p14="http://schemas.microsoft.com/office/powerpoint/2010/main" val="94229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0-#ppt_h/2"/>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0-#ppt_h/2"/>
                                          </p:val>
                                        </p:tav>
                                        <p:tav tm="100000">
                                          <p:val>
                                            <p:strVal val="#ppt_y"/>
                                          </p:val>
                                        </p:tav>
                                      </p:tavLst>
                                    </p:anim>
                                  </p:childTnLst>
                                </p:cTn>
                              </p:par>
                              <p:par>
                                <p:cTn id="41" presetID="2" presetClass="entr" presetSubtype="9"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0-#ppt_w/2"/>
                                          </p:val>
                                        </p:tav>
                                        <p:tav tm="100000">
                                          <p:val>
                                            <p:strVal val="#ppt_x"/>
                                          </p:val>
                                        </p:tav>
                                      </p:tavLst>
                                    </p:anim>
                                    <p:anim calcmode="lin" valueType="num">
                                      <p:cBhvr additive="base">
                                        <p:cTn id="44"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0-#ppt_h/2"/>
                                          </p:val>
                                        </p:tav>
                                        <p:tav tm="100000">
                                          <p:val>
                                            <p:strVal val="#ppt_y"/>
                                          </p:val>
                                        </p:tav>
                                      </p:tavLst>
                                    </p:anim>
                                  </p:childTnLst>
                                </p:cTn>
                              </p:par>
                              <p:par>
                                <p:cTn id="51" presetID="2" presetClass="entr" presetSubtype="3"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500" fill="hold"/>
                                        <p:tgtEl>
                                          <p:spTgt spid="34"/>
                                        </p:tgtEl>
                                        <p:attrNameLst>
                                          <p:attrName>ppt_x</p:attrName>
                                        </p:attrNameLst>
                                      </p:cBhvr>
                                      <p:tavLst>
                                        <p:tav tm="0">
                                          <p:val>
                                            <p:strVal val="1+#ppt_w/2"/>
                                          </p:val>
                                        </p:tav>
                                        <p:tav tm="100000">
                                          <p:val>
                                            <p:strVal val="#ppt_x"/>
                                          </p:val>
                                        </p:tav>
                                      </p:tavLst>
                                    </p:anim>
                                    <p:anim calcmode="lin" valueType="num">
                                      <p:cBhvr additive="base">
                                        <p:cTn id="54"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7" grpId="0"/>
      <p:bldP spid="23" grpId="0"/>
      <p:bldP spid="27" grpId="0"/>
      <p:bldP spid="32" grpId="0" animBg="1"/>
      <p:bldP spid="33" grpId="0" animBg="1"/>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72D6CB3D-921B-4629-B2F7-FF5161551548}"/>
              </a:ext>
            </a:extLst>
          </p:cNvPr>
          <p:cNvGrpSpPr/>
          <p:nvPr/>
        </p:nvGrpSpPr>
        <p:grpSpPr>
          <a:xfrm>
            <a:off x="13047755" y="-728698"/>
            <a:ext cx="3317690" cy="2880031"/>
            <a:chOff x="0" y="0"/>
            <a:chExt cx="3619627" cy="3134614"/>
          </a:xfrm>
        </p:grpSpPr>
        <p:sp>
          <p:nvSpPr>
            <p:cNvPr id="5" name="Freeform 6">
              <a:extLst>
                <a:ext uri="{FF2B5EF4-FFF2-40B4-BE49-F238E27FC236}">
                  <a16:creationId xmlns:a16="http://schemas.microsoft.com/office/drawing/2014/main" id="{D41BF952-1332-4AF5-91C5-32A963F1C322}"/>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7">
            <a:extLst>
              <a:ext uri="{FF2B5EF4-FFF2-40B4-BE49-F238E27FC236}">
                <a16:creationId xmlns:a16="http://schemas.microsoft.com/office/drawing/2014/main" id="{6350CA16-0B83-47DA-B408-7C6DDA7B979D}"/>
              </a:ext>
            </a:extLst>
          </p:cNvPr>
          <p:cNvGrpSpPr/>
          <p:nvPr/>
        </p:nvGrpSpPr>
        <p:grpSpPr>
          <a:xfrm>
            <a:off x="14706600" y="-876300"/>
            <a:ext cx="5146490" cy="3886200"/>
            <a:chOff x="0" y="0"/>
            <a:chExt cx="3619627" cy="3134614"/>
          </a:xfrm>
        </p:grpSpPr>
        <p:sp>
          <p:nvSpPr>
            <p:cNvPr id="7" name="Freeform 8">
              <a:extLst>
                <a:ext uri="{FF2B5EF4-FFF2-40B4-BE49-F238E27FC236}">
                  <a16:creationId xmlns:a16="http://schemas.microsoft.com/office/drawing/2014/main" id="{F2403C2E-F1D0-4BEB-B281-DD633D785B64}"/>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8" name="Rectangle: Rounded Corners 7">
            <a:extLst>
              <a:ext uri="{FF2B5EF4-FFF2-40B4-BE49-F238E27FC236}">
                <a16:creationId xmlns:a16="http://schemas.microsoft.com/office/drawing/2014/main" id="{11CE44AC-F88F-48A1-86F6-D5C07710E929}"/>
              </a:ext>
            </a:extLst>
          </p:cNvPr>
          <p:cNvSpPr/>
          <p:nvPr/>
        </p:nvSpPr>
        <p:spPr>
          <a:xfrm>
            <a:off x="13868400" y="1943100"/>
            <a:ext cx="2209800" cy="1066799"/>
          </a:xfrm>
          <a:prstGeom prst="roundRect">
            <a:avLst/>
          </a:prstGeom>
          <a:solidFill>
            <a:srgbClr val="00465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IV</a:t>
            </a:r>
            <a:endParaRPr lang="en-ID" sz="3200" dirty="0">
              <a:latin typeface="Fira Sans Bold" panose="020B0604020202020204" charset="0"/>
            </a:endParaRPr>
          </a:p>
        </p:txBody>
      </p:sp>
      <p:sp>
        <p:nvSpPr>
          <p:cNvPr id="11" name="Rectangle: Rounded Corners 10">
            <a:extLst>
              <a:ext uri="{FF2B5EF4-FFF2-40B4-BE49-F238E27FC236}">
                <a16:creationId xmlns:a16="http://schemas.microsoft.com/office/drawing/2014/main" id="{904F220C-8B31-430B-B4F5-203363B38F69}"/>
              </a:ext>
            </a:extLst>
          </p:cNvPr>
          <p:cNvSpPr/>
          <p:nvPr/>
        </p:nvSpPr>
        <p:spPr>
          <a:xfrm>
            <a:off x="533400" y="1800253"/>
            <a:ext cx="3056667" cy="1209646"/>
          </a:xfrm>
          <a:prstGeom prst="roundRect">
            <a:avLst/>
          </a:prstGeom>
          <a:solidFill>
            <a:srgbClr val="00465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ID" sz="3200" dirty="0">
                <a:latin typeface="Fira Sans Light Bold" panose="020B0604020202020204" charset="0"/>
              </a:rPr>
              <a:t>Visualisasi </a:t>
            </a:r>
          </a:p>
          <a:p>
            <a:pPr algn="ctr"/>
            <a:r>
              <a:rPr lang="en-ID" sz="3200" dirty="0">
                <a:latin typeface="Fira Sans Light Bold" panose="020B0604020202020204" charset="0"/>
              </a:rPr>
              <a:t>1/2</a:t>
            </a:r>
          </a:p>
        </p:txBody>
      </p:sp>
      <p:pic>
        <p:nvPicPr>
          <p:cNvPr id="12" name="Picture 11">
            <a:extLst>
              <a:ext uri="{FF2B5EF4-FFF2-40B4-BE49-F238E27FC236}">
                <a16:creationId xmlns:a16="http://schemas.microsoft.com/office/drawing/2014/main" id="{4A54A01E-2254-4F33-B622-0EBA1FD87174}"/>
              </a:ext>
            </a:extLst>
          </p:cNvPr>
          <p:cNvPicPr/>
          <p:nvPr/>
        </p:nvPicPr>
        <p:blipFill>
          <a:blip r:embed="rId3">
            <a:extLst>
              <a:ext uri="{28A0092B-C50C-407E-A947-70E740481C1C}">
                <a14:useLocalDpi xmlns:a14="http://schemas.microsoft.com/office/drawing/2010/main" val="0"/>
              </a:ext>
            </a:extLst>
          </a:blip>
          <a:stretch>
            <a:fillRect/>
          </a:stretch>
        </p:blipFill>
        <p:spPr>
          <a:xfrm>
            <a:off x="533400" y="3238500"/>
            <a:ext cx="7848600" cy="5486400"/>
          </a:xfrm>
          <a:prstGeom prst="rect">
            <a:avLst/>
          </a:prstGeom>
        </p:spPr>
      </p:pic>
      <p:pic>
        <p:nvPicPr>
          <p:cNvPr id="13" name="Picture 12">
            <a:extLst>
              <a:ext uri="{FF2B5EF4-FFF2-40B4-BE49-F238E27FC236}">
                <a16:creationId xmlns:a16="http://schemas.microsoft.com/office/drawing/2014/main" id="{55C090C2-8BE1-418F-80F1-19643D3328B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448800" y="3344896"/>
            <a:ext cx="8458200" cy="5380004"/>
          </a:xfrm>
          <a:prstGeom prst="rect">
            <a:avLst/>
          </a:prstGeom>
        </p:spPr>
      </p:pic>
    </p:spTree>
    <p:extLst>
      <p:ext uri="{BB962C8B-B14F-4D97-AF65-F5344CB8AC3E}">
        <p14:creationId xmlns:p14="http://schemas.microsoft.com/office/powerpoint/2010/main" val="71280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16" presetClass="entr" presetSubtype="37"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out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72D6CB3D-921B-4629-B2F7-FF5161551548}"/>
              </a:ext>
            </a:extLst>
          </p:cNvPr>
          <p:cNvGrpSpPr/>
          <p:nvPr/>
        </p:nvGrpSpPr>
        <p:grpSpPr>
          <a:xfrm>
            <a:off x="13047755" y="-728698"/>
            <a:ext cx="3317690" cy="2880031"/>
            <a:chOff x="0" y="0"/>
            <a:chExt cx="3619627" cy="3134614"/>
          </a:xfrm>
        </p:grpSpPr>
        <p:sp>
          <p:nvSpPr>
            <p:cNvPr id="5" name="Freeform 6">
              <a:extLst>
                <a:ext uri="{FF2B5EF4-FFF2-40B4-BE49-F238E27FC236}">
                  <a16:creationId xmlns:a16="http://schemas.microsoft.com/office/drawing/2014/main" id="{D41BF952-1332-4AF5-91C5-32A963F1C322}"/>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7">
            <a:extLst>
              <a:ext uri="{FF2B5EF4-FFF2-40B4-BE49-F238E27FC236}">
                <a16:creationId xmlns:a16="http://schemas.microsoft.com/office/drawing/2014/main" id="{6350CA16-0B83-47DA-B408-7C6DDA7B979D}"/>
              </a:ext>
            </a:extLst>
          </p:cNvPr>
          <p:cNvGrpSpPr/>
          <p:nvPr/>
        </p:nvGrpSpPr>
        <p:grpSpPr>
          <a:xfrm>
            <a:off x="14706600" y="-876300"/>
            <a:ext cx="5146490" cy="3886200"/>
            <a:chOff x="0" y="0"/>
            <a:chExt cx="3619627" cy="3134614"/>
          </a:xfrm>
        </p:grpSpPr>
        <p:sp>
          <p:nvSpPr>
            <p:cNvPr id="7" name="Freeform 8">
              <a:extLst>
                <a:ext uri="{FF2B5EF4-FFF2-40B4-BE49-F238E27FC236}">
                  <a16:creationId xmlns:a16="http://schemas.microsoft.com/office/drawing/2014/main" id="{F2403C2E-F1D0-4BEB-B281-DD633D785B64}"/>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8" name="Rectangle: Rounded Corners 7">
            <a:extLst>
              <a:ext uri="{FF2B5EF4-FFF2-40B4-BE49-F238E27FC236}">
                <a16:creationId xmlns:a16="http://schemas.microsoft.com/office/drawing/2014/main" id="{11CE44AC-F88F-48A1-86F6-D5C07710E929}"/>
              </a:ext>
            </a:extLst>
          </p:cNvPr>
          <p:cNvSpPr/>
          <p:nvPr/>
        </p:nvSpPr>
        <p:spPr>
          <a:xfrm>
            <a:off x="13868400" y="1943100"/>
            <a:ext cx="2209800" cy="1066799"/>
          </a:xfrm>
          <a:prstGeom prst="roundRect">
            <a:avLst/>
          </a:prstGeom>
          <a:solidFill>
            <a:srgbClr val="00465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IV</a:t>
            </a:r>
            <a:endParaRPr lang="en-ID" sz="3200" dirty="0">
              <a:latin typeface="Fira Sans Bold" panose="020B0604020202020204" charset="0"/>
            </a:endParaRPr>
          </a:p>
        </p:txBody>
      </p:sp>
      <p:sp>
        <p:nvSpPr>
          <p:cNvPr id="11" name="Rectangle: Rounded Corners 10">
            <a:extLst>
              <a:ext uri="{FF2B5EF4-FFF2-40B4-BE49-F238E27FC236}">
                <a16:creationId xmlns:a16="http://schemas.microsoft.com/office/drawing/2014/main" id="{904F220C-8B31-430B-B4F5-203363B38F69}"/>
              </a:ext>
            </a:extLst>
          </p:cNvPr>
          <p:cNvSpPr/>
          <p:nvPr/>
        </p:nvSpPr>
        <p:spPr>
          <a:xfrm>
            <a:off x="533400" y="1800253"/>
            <a:ext cx="3056667" cy="1209646"/>
          </a:xfrm>
          <a:prstGeom prst="roundRect">
            <a:avLst/>
          </a:prstGeom>
          <a:solidFill>
            <a:srgbClr val="00465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ID" sz="3200" dirty="0">
                <a:latin typeface="Fira Sans Light Bold" panose="020B0604020202020204" charset="0"/>
              </a:rPr>
              <a:t>Visualisasi </a:t>
            </a:r>
          </a:p>
          <a:p>
            <a:pPr algn="ctr"/>
            <a:r>
              <a:rPr lang="en-ID" sz="3200" dirty="0">
                <a:latin typeface="Fira Sans Light Bold" panose="020B0604020202020204" charset="0"/>
              </a:rPr>
              <a:t>2/2</a:t>
            </a:r>
          </a:p>
        </p:txBody>
      </p:sp>
      <p:pic>
        <p:nvPicPr>
          <p:cNvPr id="10" name="Picture 9">
            <a:extLst>
              <a:ext uri="{FF2B5EF4-FFF2-40B4-BE49-F238E27FC236}">
                <a16:creationId xmlns:a16="http://schemas.microsoft.com/office/drawing/2014/main" id="{087CED4C-70DD-46E0-BEA9-BE534108D598}"/>
              </a:ext>
            </a:extLst>
          </p:cNvPr>
          <p:cNvPicPr/>
          <p:nvPr/>
        </p:nvPicPr>
        <p:blipFill>
          <a:blip r:embed="rId3">
            <a:extLst>
              <a:ext uri="{28A0092B-C50C-407E-A947-70E740481C1C}">
                <a14:useLocalDpi xmlns:a14="http://schemas.microsoft.com/office/drawing/2010/main" val="0"/>
              </a:ext>
            </a:extLst>
          </a:blip>
          <a:stretch>
            <a:fillRect/>
          </a:stretch>
        </p:blipFill>
        <p:spPr>
          <a:xfrm>
            <a:off x="381000" y="3390900"/>
            <a:ext cx="8153400" cy="5562600"/>
          </a:xfrm>
          <a:prstGeom prst="rect">
            <a:avLst/>
          </a:prstGeom>
        </p:spPr>
      </p:pic>
      <p:pic>
        <p:nvPicPr>
          <p:cNvPr id="14" name="Picture 13">
            <a:extLst>
              <a:ext uri="{FF2B5EF4-FFF2-40B4-BE49-F238E27FC236}">
                <a16:creationId xmlns:a16="http://schemas.microsoft.com/office/drawing/2014/main" id="{C74FCC11-B8D5-475A-A560-3C54D462A1A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144000" y="3390900"/>
            <a:ext cx="9086850" cy="5211616"/>
          </a:xfrm>
          <a:prstGeom prst="rect">
            <a:avLst/>
          </a:prstGeom>
        </p:spPr>
      </p:pic>
    </p:spTree>
    <p:extLst>
      <p:ext uri="{BB962C8B-B14F-4D97-AF65-F5344CB8AC3E}">
        <p14:creationId xmlns:p14="http://schemas.microsoft.com/office/powerpoint/2010/main" val="413916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72D6CB3D-921B-4629-B2F7-FF5161551548}"/>
              </a:ext>
            </a:extLst>
          </p:cNvPr>
          <p:cNvGrpSpPr/>
          <p:nvPr/>
        </p:nvGrpSpPr>
        <p:grpSpPr>
          <a:xfrm>
            <a:off x="744445" y="-779755"/>
            <a:ext cx="3317690" cy="2880031"/>
            <a:chOff x="0" y="0"/>
            <a:chExt cx="3619627" cy="3134614"/>
          </a:xfrm>
        </p:grpSpPr>
        <p:sp>
          <p:nvSpPr>
            <p:cNvPr id="5" name="Freeform 6">
              <a:extLst>
                <a:ext uri="{FF2B5EF4-FFF2-40B4-BE49-F238E27FC236}">
                  <a16:creationId xmlns:a16="http://schemas.microsoft.com/office/drawing/2014/main" id="{D41BF952-1332-4AF5-91C5-32A963F1C322}"/>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7">
            <a:extLst>
              <a:ext uri="{FF2B5EF4-FFF2-40B4-BE49-F238E27FC236}">
                <a16:creationId xmlns:a16="http://schemas.microsoft.com/office/drawing/2014/main" id="{6350CA16-0B83-47DA-B408-7C6DDA7B979D}"/>
              </a:ext>
            </a:extLst>
          </p:cNvPr>
          <p:cNvGrpSpPr/>
          <p:nvPr/>
        </p:nvGrpSpPr>
        <p:grpSpPr>
          <a:xfrm>
            <a:off x="-1524000" y="-1504950"/>
            <a:ext cx="5146490" cy="3886200"/>
            <a:chOff x="0" y="0"/>
            <a:chExt cx="3619627" cy="3134614"/>
          </a:xfrm>
        </p:grpSpPr>
        <p:sp>
          <p:nvSpPr>
            <p:cNvPr id="7" name="Freeform 8">
              <a:extLst>
                <a:ext uri="{FF2B5EF4-FFF2-40B4-BE49-F238E27FC236}">
                  <a16:creationId xmlns:a16="http://schemas.microsoft.com/office/drawing/2014/main" id="{F2403C2E-F1D0-4BEB-B281-DD633D785B64}"/>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8" name="Rectangle: Rounded Corners 7">
            <a:extLst>
              <a:ext uri="{FF2B5EF4-FFF2-40B4-BE49-F238E27FC236}">
                <a16:creationId xmlns:a16="http://schemas.microsoft.com/office/drawing/2014/main" id="{11CE44AC-F88F-48A1-86F6-D5C07710E929}"/>
              </a:ext>
            </a:extLst>
          </p:cNvPr>
          <p:cNvSpPr/>
          <p:nvPr/>
        </p:nvSpPr>
        <p:spPr>
          <a:xfrm>
            <a:off x="15295655" y="126860"/>
            <a:ext cx="2209800" cy="1066799"/>
          </a:xfrm>
          <a:prstGeom prst="roundRect">
            <a:avLst/>
          </a:prstGeom>
          <a:solidFill>
            <a:srgbClr val="00465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IV</a:t>
            </a:r>
            <a:endParaRPr lang="en-ID" sz="3200" dirty="0">
              <a:latin typeface="Fira Sans Bold" panose="020B0604020202020204" charset="0"/>
            </a:endParaRPr>
          </a:p>
        </p:txBody>
      </p:sp>
      <p:sp>
        <p:nvSpPr>
          <p:cNvPr id="11" name="Rectangle: Rounded Corners 10">
            <a:extLst>
              <a:ext uri="{FF2B5EF4-FFF2-40B4-BE49-F238E27FC236}">
                <a16:creationId xmlns:a16="http://schemas.microsoft.com/office/drawing/2014/main" id="{904F220C-8B31-430B-B4F5-203363B38F69}"/>
              </a:ext>
            </a:extLst>
          </p:cNvPr>
          <p:cNvSpPr/>
          <p:nvPr/>
        </p:nvSpPr>
        <p:spPr>
          <a:xfrm>
            <a:off x="533400" y="1800253"/>
            <a:ext cx="2209801" cy="600047"/>
          </a:xfrm>
          <a:prstGeom prst="roundRect">
            <a:avLst/>
          </a:prstGeom>
          <a:solidFill>
            <a:srgbClr val="00465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ID" sz="3200" dirty="0">
                <a:latin typeface="Fira Sans Light Bold" panose="020B0604020202020204" charset="0"/>
              </a:rPr>
              <a:t>Modeling</a:t>
            </a:r>
          </a:p>
        </p:txBody>
      </p:sp>
      <p:pic>
        <p:nvPicPr>
          <p:cNvPr id="12" name="Picture 11">
            <a:extLst>
              <a:ext uri="{FF2B5EF4-FFF2-40B4-BE49-F238E27FC236}">
                <a16:creationId xmlns:a16="http://schemas.microsoft.com/office/drawing/2014/main" id="{B8196AEA-0C79-4BD1-A61F-FC7B0466C492}"/>
              </a:ext>
            </a:extLst>
          </p:cNvPr>
          <p:cNvPicPr/>
          <p:nvPr/>
        </p:nvPicPr>
        <p:blipFill>
          <a:blip r:embed="rId3"/>
          <a:stretch>
            <a:fillRect/>
          </a:stretch>
        </p:blipFill>
        <p:spPr>
          <a:xfrm>
            <a:off x="533400" y="3009899"/>
            <a:ext cx="5486400" cy="4267201"/>
          </a:xfrm>
          <a:prstGeom prst="rect">
            <a:avLst/>
          </a:prstGeom>
        </p:spPr>
      </p:pic>
      <p:pic>
        <p:nvPicPr>
          <p:cNvPr id="13" name="Picture 12">
            <a:extLst>
              <a:ext uri="{FF2B5EF4-FFF2-40B4-BE49-F238E27FC236}">
                <a16:creationId xmlns:a16="http://schemas.microsoft.com/office/drawing/2014/main" id="{2D15250E-8117-43FA-A1B4-D45825E26866}"/>
              </a:ext>
            </a:extLst>
          </p:cNvPr>
          <p:cNvPicPr/>
          <p:nvPr/>
        </p:nvPicPr>
        <p:blipFill>
          <a:blip r:embed="rId4"/>
          <a:stretch>
            <a:fillRect/>
          </a:stretch>
        </p:blipFill>
        <p:spPr>
          <a:xfrm>
            <a:off x="7858125" y="2971799"/>
            <a:ext cx="4171950" cy="1252538"/>
          </a:xfrm>
          <a:prstGeom prst="rect">
            <a:avLst/>
          </a:prstGeom>
        </p:spPr>
      </p:pic>
      <p:sp>
        <p:nvSpPr>
          <p:cNvPr id="2" name="Arrow: Down 1">
            <a:extLst>
              <a:ext uri="{FF2B5EF4-FFF2-40B4-BE49-F238E27FC236}">
                <a16:creationId xmlns:a16="http://schemas.microsoft.com/office/drawing/2014/main" id="{B21B7ECE-B79C-4FB7-8E90-EAE49FDE394A}"/>
              </a:ext>
            </a:extLst>
          </p:cNvPr>
          <p:cNvSpPr/>
          <p:nvPr/>
        </p:nvSpPr>
        <p:spPr>
          <a:xfrm>
            <a:off x="9144000" y="4224337"/>
            <a:ext cx="762000" cy="919163"/>
          </a:xfrm>
          <a:prstGeom prst="downArrow">
            <a:avLst/>
          </a:prstGeom>
          <a:solidFill>
            <a:srgbClr val="00A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5" name="Picture 14">
            <a:extLst>
              <a:ext uri="{FF2B5EF4-FFF2-40B4-BE49-F238E27FC236}">
                <a16:creationId xmlns:a16="http://schemas.microsoft.com/office/drawing/2014/main" id="{CC6E0AAF-BEA1-46FE-8777-9A70C75824C8}"/>
              </a:ext>
            </a:extLst>
          </p:cNvPr>
          <p:cNvPicPr/>
          <p:nvPr/>
        </p:nvPicPr>
        <p:blipFill>
          <a:blip r:embed="rId5"/>
          <a:stretch>
            <a:fillRect/>
          </a:stretch>
        </p:blipFill>
        <p:spPr>
          <a:xfrm>
            <a:off x="7858124" y="5143500"/>
            <a:ext cx="4171949" cy="1252538"/>
          </a:xfrm>
          <a:prstGeom prst="rect">
            <a:avLst/>
          </a:prstGeom>
        </p:spPr>
      </p:pic>
      <p:pic>
        <p:nvPicPr>
          <p:cNvPr id="16" name="Picture 15">
            <a:extLst>
              <a:ext uri="{FF2B5EF4-FFF2-40B4-BE49-F238E27FC236}">
                <a16:creationId xmlns:a16="http://schemas.microsoft.com/office/drawing/2014/main" id="{054C75E8-3478-4920-B74E-10AAF5E8722E}"/>
              </a:ext>
            </a:extLst>
          </p:cNvPr>
          <p:cNvPicPr/>
          <p:nvPr/>
        </p:nvPicPr>
        <p:blipFill>
          <a:blip r:embed="rId6"/>
          <a:stretch>
            <a:fillRect/>
          </a:stretch>
        </p:blipFill>
        <p:spPr>
          <a:xfrm>
            <a:off x="7772398" y="7405685"/>
            <a:ext cx="4171949" cy="1252538"/>
          </a:xfrm>
          <a:prstGeom prst="rect">
            <a:avLst/>
          </a:prstGeom>
        </p:spPr>
      </p:pic>
      <p:sp>
        <p:nvSpPr>
          <p:cNvPr id="17" name="Arrow: Down 16">
            <a:extLst>
              <a:ext uri="{FF2B5EF4-FFF2-40B4-BE49-F238E27FC236}">
                <a16:creationId xmlns:a16="http://schemas.microsoft.com/office/drawing/2014/main" id="{52FDC9E1-CC35-403E-A04E-8A9F2EC88397}"/>
              </a:ext>
            </a:extLst>
          </p:cNvPr>
          <p:cNvSpPr/>
          <p:nvPr/>
        </p:nvSpPr>
        <p:spPr>
          <a:xfrm>
            <a:off x="9182098" y="6441280"/>
            <a:ext cx="762000" cy="919163"/>
          </a:xfrm>
          <a:prstGeom prst="downArrow">
            <a:avLst/>
          </a:prstGeom>
          <a:solidFill>
            <a:srgbClr val="00A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06416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0-#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971562" y="-3624578"/>
            <a:ext cx="9822161" cy="6226137"/>
            <a:chOff x="0" y="0"/>
            <a:chExt cx="8474859" cy="5372100"/>
          </a:xfrm>
        </p:grpSpPr>
        <p:sp>
          <p:nvSpPr>
            <p:cNvPr id="3" name="Freeform 3"/>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id="4" name="Group 4"/>
          <p:cNvGrpSpPr/>
          <p:nvPr/>
        </p:nvGrpSpPr>
        <p:grpSpPr>
          <a:xfrm>
            <a:off x="8623843" y="-1361717"/>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id="7" name="Group 7"/>
          <p:cNvGrpSpPr/>
          <p:nvPr/>
        </p:nvGrpSpPr>
        <p:grpSpPr>
          <a:xfrm>
            <a:off x="16346624" y="8324456"/>
            <a:ext cx="2156672" cy="1867688"/>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9" name="TextBox 9"/>
          <p:cNvSpPr txBox="1"/>
          <p:nvPr/>
        </p:nvSpPr>
        <p:spPr>
          <a:xfrm>
            <a:off x="11261990" y="504825"/>
            <a:ext cx="7241307" cy="981075"/>
          </a:xfrm>
          <a:prstGeom prst="rect">
            <a:avLst/>
          </a:prstGeom>
        </p:spPr>
        <p:txBody>
          <a:bodyPr lIns="0" tIns="0" rIns="0" bIns="0" rtlCol="0" anchor="t">
            <a:spAutoFit/>
          </a:bodyPr>
          <a:lstStyle/>
          <a:p>
            <a:pPr>
              <a:lnSpc>
                <a:spcPts val="7800"/>
              </a:lnSpc>
              <a:spcBef>
                <a:spcPct val="0"/>
              </a:spcBef>
            </a:pPr>
            <a:r>
              <a:rPr lang="en-US" sz="6000" spc="-60" dirty="0">
                <a:solidFill>
                  <a:srgbClr val="F4F4F4"/>
                </a:solidFill>
                <a:latin typeface="Fira Sans Medium"/>
              </a:rPr>
              <a:t>Evaluation</a:t>
            </a:r>
          </a:p>
        </p:txBody>
      </p:sp>
      <p:sp>
        <p:nvSpPr>
          <p:cNvPr id="10" name="Rectangle: Rounded Corners 9">
            <a:extLst>
              <a:ext uri="{FF2B5EF4-FFF2-40B4-BE49-F238E27FC236}">
                <a16:creationId xmlns:a16="http://schemas.microsoft.com/office/drawing/2014/main" id="{4AA6E922-DD0F-41CD-BA14-12FB094D75B9}"/>
              </a:ext>
            </a:extLst>
          </p:cNvPr>
          <p:cNvSpPr/>
          <p:nvPr/>
        </p:nvSpPr>
        <p:spPr>
          <a:xfrm>
            <a:off x="9165785" y="179252"/>
            <a:ext cx="1611553" cy="793532"/>
          </a:xfrm>
          <a:prstGeom prst="roundRect">
            <a:avLst/>
          </a:prstGeom>
          <a:solidFill>
            <a:srgbClr val="00A18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IV </a:t>
            </a:r>
            <a:endParaRPr lang="en-ID" sz="3200" dirty="0">
              <a:latin typeface="Fira Sans Bold" panose="020B0604020202020204" charset="0"/>
            </a:endParaRPr>
          </a:p>
        </p:txBody>
      </p:sp>
      <p:pic>
        <p:nvPicPr>
          <p:cNvPr id="12" name="Picture 11">
            <a:extLst>
              <a:ext uri="{FF2B5EF4-FFF2-40B4-BE49-F238E27FC236}">
                <a16:creationId xmlns:a16="http://schemas.microsoft.com/office/drawing/2014/main" id="{2AED0CAE-EDBC-4FCF-85D7-CB92B89B5E24}"/>
              </a:ext>
            </a:extLst>
          </p:cNvPr>
          <p:cNvPicPr/>
          <p:nvPr/>
        </p:nvPicPr>
        <p:blipFill>
          <a:blip r:embed="rId3"/>
          <a:stretch>
            <a:fillRect/>
          </a:stretch>
        </p:blipFill>
        <p:spPr>
          <a:xfrm>
            <a:off x="381000" y="2486025"/>
            <a:ext cx="6934200" cy="5838431"/>
          </a:xfrm>
          <a:prstGeom prst="rect">
            <a:avLst/>
          </a:prstGeom>
        </p:spPr>
      </p:pic>
      <p:pic>
        <p:nvPicPr>
          <p:cNvPr id="13" name="Picture 12">
            <a:extLst>
              <a:ext uri="{FF2B5EF4-FFF2-40B4-BE49-F238E27FC236}">
                <a16:creationId xmlns:a16="http://schemas.microsoft.com/office/drawing/2014/main" id="{9C6F7FB3-EF98-45A6-A6A0-4B09EB1B9972}"/>
              </a:ext>
            </a:extLst>
          </p:cNvPr>
          <p:cNvPicPr/>
          <p:nvPr/>
        </p:nvPicPr>
        <p:blipFill>
          <a:blip r:embed="rId4"/>
          <a:stretch>
            <a:fillRect/>
          </a:stretch>
        </p:blipFill>
        <p:spPr>
          <a:xfrm>
            <a:off x="9525000" y="2709377"/>
            <a:ext cx="6324600" cy="5604265"/>
          </a:xfrm>
          <a:prstGeom prst="rect">
            <a:avLst/>
          </a:prstGeom>
        </p:spPr>
      </p:pic>
    </p:spTree>
    <p:extLst>
      <p:ext uri="{BB962C8B-B14F-4D97-AF65-F5344CB8AC3E}">
        <p14:creationId xmlns:p14="http://schemas.microsoft.com/office/powerpoint/2010/main" val="110338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198319" y="-4076700"/>
            <a:ext cx="9822161" cy="6226137"/>
            <a:chOff x="0" y="0"/>
            <a:chExt cx="8474859" cy="5372100"/>
          </a:xfrm>
        </p:grpSpPr>
        <p:sp>
          <p:nvSpPr>
            <p:cNvPr id="3" name="Freeform 3"/>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id="4" name="Group 4"/>
          <p:cNvGrpSpPr/>
          <p:nvPr/>
        </p:nvGrpSpPr>
        <p:grpSpPr>
          <a:xfrm>
            <a:off x="6199376" y="-809512"/>
            <a:ext cx="2944624" cy="2524012"/>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id="7" name="Group 7"/>
          <p:cNvGrpSpPr/>
          <p:nvPr/>
        </p:nvGrpSpPr>
        <p:grpSpPr>
          <a:xfrm>
            <a:off x="16346624" y="8324456"/>
            <a:ext cx="2156672" cy="1867688"/>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9" name="TextBox 9"/>
          <p:cNvSpPr txBox="1"/>
          <p:nvPr/>
        </p:nvSpPr>
        <p:spPr>
          <a:xfrm>
            <a:off x="838200" y="1015402"/>
            <a:ext cx="7241307" cy="981075"/>
          </a:xfrm>
          <a:prstGeom prst="rect">
            <a:avLst/>
          </a:prstGeom>
        </p:spPr>
        <p:txBody>
          <a:bodyPr lIns="0" tIns="0" rIns="0" bIns="0" rtlCol="0" anchor="t">
            <a:spAutoFit/>
          </a:bodyPr>
          <a:lstStyle/>
          <a:p>
            <a:pPr>
              <a:lnSpc>
                <a:spcPts val="7800"/>
              </a:lnSpc>
              <a:spcBef>
                <a:spcPct val="0"/>
              </a:spcBef>
            </a:pPr>
            <a:r>
              <a:rPr lang="en-US" sz="6000" spc="-60" dirty="0">
                <a:solidFill>
                  <a:srgbClr val="F4F4F4"/>
                </a:solidFill>
                <a:latin typeface="Fira Sans Medium"/>
              </a:rPr>
              <a:t>Deployment</a:t>
            </a:r>
          </a:p>
        </p:txBody>
      </p:sp>
      <p:sp>
        <p:nvSpPr>
          <p:cNvPr id="10" name="Rectangle: Rounded Corners 9">
            <a:extLst>
              <a:ext uri="{FF2B5EF4-FFF2-40B4-BE49-F238E27FC236}">
                <a16:creationId xmlns:a16="http://schemas.microsoft.com/office/drawing/2014/main" id="{4AA6E922-DD0F-41CD-BA14-12FB094D75B9}"/>
              </a:ext>
            </a:extLst>
          </p:cNvPr>
          <p:cNvSpPr/>
          <p:nvPr/>
        </p:nvSpPr>
        <p:spPr>
          <a:xfrm>
            <a:off x="6865911" y="862441"/>
            <a:ext cx="1611553" cy="793532"/>
          </a:xfrm>
          <a:prstGeom prst="roundRect">
            <a:avLst/>
          </a:prstGeom>
          <a:solidFill>
            <a:srgbClr val="00A18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IV </a:t>
            </a:r>
            <a:endParaRPr lang="en-ID" sz="3200" dirty="0">
              <a:latin typeface="Fira Sans Bold" panose="020B0604020202020204" charset="0"/>
            </a:endParaRPr>
          </a:p>
        </p:txBody>
      </p:sp>
      <p:pic>
        <p:nvPicPr>
          <p:cNvPr id="14" name="Picture 13">
            <a:extLst>
              <a:ext uri="{FF2B5EF4-FFF2-40B4-BE49-F238E27FC236}">
                <a16:creationId xmlns:a16="http://schemas.microsoft.com/office/drawing/2014/main" id="{A6C4376C-3780-404E-9779-1DD9C9AD6980}"/>
              </a:ext>
            </a:extLst>
          </p:cNvPr>
          <p:cNvPicPr/>
          <p:nvPr/>
        </p:nvPicPr>
        <p:blipFill>
          <a:blip r:embed="rId3"/>
          <a:stretch>
            <a:fillRect/>
          </a:stretch>
        </p:blipFill>
        <p:spPr>
          <a:xfrm>
            <a:off x="7503395" y="1768438"/>
            <a:ext cx="5410200" cy="762000"/>
          </a:xfrm>
          <a:prstGeom prst="rect">
            <a:avLst/>
          </a:prstGeom>
        </p:spPr>
      </p:pic>
      <p:pic>
        <p:nvPicPr>
          <p:cNvPr id="15" name="Picture 14">
            <a:extLst>
              <a:ext uri="{FF2B5EF4-FFF2-40B4-BE49-F238E27FC236}">
                <a16:creationId xmlns:a16="http://schemas.microsoft.com/office/drawing/2014/main" id="{3C3ACBF1-34D9-4F1B-80A5-3281CBEC435B}"/>
              </a:ext>
            </a:extLst>
          </p:cNvPr>
          <p:cNvPicPr/>
          <p:nvPr/>
        </p:nvPicPr>
        <p:blipFill>
          <a:blip r:embed="rId4"/>
          <a:stretch>
            <a:fillRect/>
          </a:stretch>
        </p:blipFill>
        <p:spPr>
          <a:xfrm>
            <a:off x="7503395" y="3311488"/>
            <a:ext cx="4294376" cy="1854948"/>
          </a:xfrm>
          <a:prstGeom prst="rect">
            <a:avLst/>
          </a:prstGeom>
        </p:spPr>
      </p:pic>
      <p:pic>
        <p:nvPicPr>
          <p:cNvPr id="16" name="Picture 15">
            <a:extLst>
              <a:ext uri="{FF2B5EF4-FFF2-40B4-BE49-F238E27FC236}">
                <a16:creationId xmlns:a16="http://schemas.microsoft.com/office/drawing/2014/main" id="{FA2DD515-2CA4-4A23-9674-7A8FAD08663C}"/>
              </a:ext>
            </a:extLst>
          </p:cNvPr>
          <p:cNvPicPr/>
          <p:nvPr/>
        </p:nvPicPr>
        <p:blipFill>
          <a:blip r:embed="rId5"/>
          <a:stretch>
            <a:fillRect/>
          </a:stretch>
        </p:blipFill>
        <p:spPr>
          <a:xfrm>
            <a:off x="7131660" y="6143068"/>
            <a:ext cx="5351911" cy="2733041"/>
          </a:xfrm>
          <a:prstGeom prst="rect">
            <a:avLst/>
          </a:prstGeom>
        </p:spPr>
      </p:pic>
      <p:sp>
        <p:nvSpPr>
          <p:cNvPr id="6" name="Arrow: Down 5">
            <a:extLst>
              <a:ext uri="{FF2B5EF4-FFF2-40B4-BE49-F238E27FC236}">
                <a16:creationId xmlns:a16="http://schemas.microsoft.com/office/drawing/2014/main" id="{50935CA7-4154-454C-A2F0-B66217C1984C}"/>
              </a:ext>
            </a:extLst>
          </p:cNvPr>
          <p:cNvSpPr/>
          <p:nvPr/>
        </p:nvSpPr>
        <p:spPr>
          <a:xfrm>
            <a:off x="9179795" y="2530438"/>
            <a:ext cx="457200" cy="659652"/>
          </a:xfrm>
          <a:prstGeom prst="downArrow">
            <a:avLst/>
          </a:prstGeom>
          <a:solidFill>
            <a:srgbClr val="00A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00A181"/>
              </a:solidFill>
            </a:endParaRPr>
          </a:p>
        </p:txBody>
      </p:sp>
      <p:sp>
        <p:nvSpPr>
          <p:cNvPr id="17" name="Arrow: Down 16">
            <a:extLst>
              <a:ext uri="{FF2B5EF4-FFF2-40B4-BE49-F238E27FC236}">
                <a16:creationId xmlns:a16="http://schemas.microsoft.com/office/drawing/2014/main" id="{30E0F89D-67E3-4D3F-89E8-CF85D932568A}"/>
              </a:ext>
            </a:extLst>
          </p:cNvPr>
          <p:cNvSpPr/>
          <p:nvPr/>
        </p:nvSpPr>
        <p:spPr>
          <a:xfrm>
            <a:off x="9212433" y="5287834"/>
            <a:ext cx="457200" cy="659652"/>
          </a:xfrm>
          <a:prstGeom prst="downArrow">
            <a:avLst/>
          </a:prstGeom>
          <a:solidFill>
            <a:srgbClr val="00A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18372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2"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1+#ppt_w/2"/>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9"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0-#ppt_w/2"/>
                                          </p:val>
                                        </p:tav>
                                        <p:tav tm="100000">
                                          <p:val>
                                            <p:strVal val="#ppt_x"/>
                                          </p:val>
                                        </p:tav>
                                      </p:tavLst>
                                    </p:anim>
                                    <p:anim calcmode="lin" valueType="num">
                                      <p:cBhvr additive="base">
                                        <p:cTn id="46" dur="500" fill="hold"/>
                                        <p:tgtEl>
                                          <p:spTgt spid="16"/>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16799111" y="2687862"/>
            <a:ext cx="2977778" cy="2578770"/>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3660090" y="-135282"/>
            <a:ext cx="4201515" cy="363853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3243939" y="-956153"/>
            <a:ext cx="2481390" cy="214889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5" name="Rectangle: Rounded Corners 14">
            <a:extLst>
              <a:ext uri="{FF2B5EF4-FFF2-40B4-BE49-F238E27FC236}">
                <a16:creationId xmlns:a16="http://schemas.microsoft.com/office/drawing/2014/main" id="{B912863D-4808-4CB3-A08D-6DF073A50F99}"/>
              </a:ext>
            </a:extLst>
          </p:cNvPr>
          <p:cNvSpPr/>
          <p:nvPr/>
        </p:nvSpPr>
        <p:spPr>
          <a:xfrm>
            <a:off x="13660090" y="137296"/>
            <a:ext cx="1611553" cy="793532"/>
          </a:xfrm>
          <a:prstGeom prst="roundRect">
            <a:avLst/>
          </a:prstGeom>
          <a:solidFill>
            <a:srgbClr val="A4E47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V </a:t>
            </a:r>
            <a:endParaRPr lang="en-ID" sz="3200" dirty="0">
              <a:latin typeface="Fira Sans Bold" panose="020B0604020202020204" charset="0"/>
            </a:endParaRPr>
          </a:p>
        </p:txBody>
      </p:sp>
      <p:sp>
        <p:nvSpPr>
          <p:cNvPr id="16" name="Rectangle: Rounded Corners 15">
            <a:extLst>
              <a:ext uri="{FF2B5EF4-FFF2-40B4-BE49-F238E27FC236}">
                <a16:creationId xmlns:a16="http://schemas.microsoft.com/office/drawing/2014/main" id="{97BEF8CA-358A-455D-BA49-6B4EA241FFF6}"/>
              </a:ext>
            </a:extLst>
          </p:cNvPr>
          <p:cNvSpPr/>
          <p:nvPr/>
        </p:nvSpPr>
        <p:spPr>
          <a:xfrm>
            <a:off x="533400" y="1485900"/>
            <a:ext cx="2438400" cy="600047"/>
          </a:xfrm>
          <a:prstGeom prst="roundRect">
            <a:avLst/>
          </a:prstGeom>
          <a:solidFill>
            <a:srgbClr val="00465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ID" sz="3200" dirty="0">
                <a:latin typeface="Fira Sans Light Bold" panose="020B0604020202020204" charset="0"/>
              </a:rPr>
              <a:t>Kesimpulan</a:t>
            </a:r>
          </a:p>
        </p:txBody>
      </p:sp>
      <p:sp>
        <p:nvSpPr>
          <p:cNvPr id="17" name="TextBox 16">
            <a:extLst>
              <a:ext uri="{FF2B5EF4-FFF2-40B4-BE49-F238E27FC236}">
                <a16:creationId xmlns:a16="http://schemas.microsoft.com/office/drawing/2014/main" id="{4AC32BB4-0363-4D89-8DF4-A9AD4B215C48}"/>
              </a:ext>
            </a:extLst>
          </p:cNvPr>
          <p:cNvSpPr txBox="1"/>
          <p:nvPr/>
        </p:nvSpPr>
        <p:spPr>
          <a:xfrm>
            <a:off x="533400" y="2247900"/>
            <a:ext cx="6259012" cy="6555641"/>
          </a:xfrm>
          <a:prstGeom prst="rect">
            <a:avLst/>
          </a:prstGeom>
          <a:noFill/>
        </p:spPr>
        <p:txBody>
          <a:bodyPr wrap="square" rtlCol="0">
            <a:spAutoFit/>
          </a:bodyPr>
          <a:lstStyle/>
          <a:p>
            <a:pPr algn="just"/>
            <a:r>
              <a:rPr lang="en-ID" sz="2000" dirty="0">
                <a:latin typeface="Fira Sans Light Bold" panose="020B0604020202020204" charset="0"/>
              </a:rPr>
              <a:t>1. Segmen "Pelanggan Berisiko" (At-Risk Customers): 15.591 pelanggan</a:t>
            </a:r>
          </a:p>
          <a:p>
            <a:pPr algn="just"/>
            <a:r>
              <a:rPr lang="en-ID" sz="2000" dirty="0">
                <a:latin typeface="Fira Sans Light Bold" panose="020B0604020202020204" charset="0"/>
              </a:rPr>
              <a:t>Segmen "Pelanggan Terbaik" (Best Customers): 4.131 pelanggan</a:t>
            </a:r>
          </a:p>
          <a:p>
            <a:pPr algn="just"/>
            <a:r>
              <a:rPr lang="en-ID" sz="2000" dirty="0">
                <a:latin typeface="Fira Sans Light Bold" panose="020B0604020202020204" charset="0"/>
              </a:rPr>
              <a:t>Segmen "Pelanggan Hilang" (Lost Customers): 16.484 pelanggan</a:t>
            </a:r>
          </a:p>
          <a:p>
            <a:pPr algn="just"/>
            <a:r>
              <a:rPr lang="en-ID" sz="2000" dirty="0">
                <a:latin typeface="Fira Sans Light Bold" panose="020B0604020202020204" charset="0"/>
              </a:rPr>
              <a:t>Segmen "Pelanggan Setia" (Loyal Customers): 5.553 pelanggan</a:t>
            </a:r>
          </a:p>
          <a:p>
            <a:pPr algn="just"/>
            <a:r>
              <a:rPr lang="en-ID" sz="2000" dirty="0">
                <a:latin typeface="Fira Sans Light Bold" panose="020B0604020202020204" charset="0"/>
              </a:rPr>
              <a:t>Segmen "Pelanggan Berpotensi" (Promising Customers): 10.866 pelanggan</a:t>
            </a:r>
          </a:p>
          <a:p>
            <a:pPr algn="just"/>
            <a:endParaRPr lang="en-ID" sz="2000" dirty="0">
              <a:latin typeface="Fira Sans Light Bold" panose="020B0604020202020204" charset="0"/>
            </a:endParaRPr>
          </a:p>
          <a:p>
            <a:pPr algn="just"/>
            <a:r>
              <a:rPr lang="en-ID" sz="2000" dirty="0">
                <a:latin typeface="Fira Sans Light Bold" panose="020B0604020202020204" charset="0"/>
              </a:rPr>
              <a:t>2. Faktor-faktor yang berpengaruh terhadap churn pelanggan: </a:t>
            </a:r>
            <a:r>
              <a:rPr lang="en-ID" sz="2000" dirty="0" err="1">
                <a:latin typeface="Fira Sans Light Bold" panose="020B0604020202020204" charset="0"/>
              </a:rPr>
              <a:t>recent_days</a:t>
            </a:r>
            <a:r>
              <a:rPr lang="en-ID" sz="2000" dirty="0">
                <a:latin typeface="Fira Sans Light Bold" panose="020B0604020202020204" charset="0"/>
              </a:rPr>
              <a:t>, </a:t>
            </a:r>
            <a:r>
              <a:rPr lang="en-ID" sz="2000" dirty="0" err="1">
                <a:latin typeface="Fira Sans Light Bold" panose="020B0604020202020204" charset="0"/>
              </a:rPr>
              <a:t>freq_diff</a:t>
            </a:r>
            <a:r>
              <a:rPr lang="en-ID" sz="2000" dirty="0">
                <a:latin typeface="Fira Sans Light Bold" panose="020B0604020202020204" charset="0"/>
              </a:rPr>
              <a:t>, frequency, monetary, </a:t>
            </a:r>
            <a:r>
              <a:rPr lang="en-ID" sz="2000" dirty="0" err="1">
                <a:latin typeface="Fira Sans Light Bold" panose="020B0604020202020204" charset="0"/>
              </a:rPr>
              <a:t>purchase_year</a:t>
            </a:r>
            <a:r>
              <a:rPr lang="en-ID" sz="2000" dirty="0">
                <a:latin typeface="Fira Sans Light Bold" panose="020B0604020202020204" charset="0"/>
              </a:rPr>
              <a:t>, ongkir, </a:t>
            </a:r>
            <a:r>
              <a:rPr lang="en-ID" sz="2000" dirty="0" err="1">
                <a:latin typeface="Fira Sans Light Bold" panose="020B0604020202020204" charset="0"/>
              </a:rPr>
              <a:t>Customer_segment</a:t>
            </a:r>
            <a:r>
              <a:rPr lang="en-ID" sz="2000" dirty="0">
                <a:latin typeface="Fira Sans Light Bold" panose="020B0604020202020204" charset="0"/>
              </a:rPr>
              <a:t>, </a:t>
            </a:r>
            <a:r>
              <a:rPr lang="en-ID" sz="2000" dirty="0" err="1">
                <a:latin typeface="Fira Sans Light Bold" panose="020B0604020202020204" charset="0"/>
              </a:rPr>
              <a:t>RFM_Score</a:t>
            </a:r>
            <a:r>
              <a:rPr lang="en-ID" sz="2000" dirty="0">
                <a:latin typeface="Fira Sans Light Bold" panose="020B0604020202020204" charset="0"/>
              </a:rPr>
              <a:t>, </a:t>
            </a:r>
            <a:r>
              <a:rPr lang="en-ID" sz="2000" dirty="0" err="1">
                <a:latin typeface="Fira Sans Light Bold" panose="020B0604020202020204" charset="0"/>
              </a:rPr>
              <a:t>monthly_spend</a:t>
            </a:r>
            <a:r>
              <a:rPr lang="en-ID" sz="2000" dirty="0">
                <a:latin typeface="Fira Sans Light Bold" panose="020B0604020202020204" charset="0"/>
              </a:rPr>
              <a:t>, dan </a:t>
            </a:r>
            <a:r>
              <a:rPr lang="en-ID" sz="2000" dirty="0" err="1">
                <a:latin typeface="Fira Sans Light Bold" panose="020B0604020202020204" charset="0"/>
              </a:rPr>
              <a:t>mean_pembelian</a:t>
            </a:r>
            <a:r>
              <a:rPr lang="en-ID" sz="2000" dirty="0">
                <a:latin typeface="Fira Sans Light Bold" panose="020B0604020202020204" charset="0"/>
              </a:rPr>
              <a:t>.</a:t>
            </a:r>
          </a:p>
          <a:p>
            <a:pPr algn="just"/>
            <a:endParaRPr lang="en-ID" sz="2000" dirty="0">
              <a:latin typeface="Fira Sans Light Bold" panose="020B0604020202020204" charset="0"/>
            </a:endParaRPr>
          </a:p>
          <a:p>
            <a:pPr algn="just"/>
            <a:r>
              <a:rPr lang="en-ID" sz="2000" dirty="0">
                <a:latin typeface="Fira Sans Light Bold" panose="020B0604020202020204" charset="0"/>
              </a:rPr>
              <a:t>3. Model pickle dapat dipakai untuk memprediksi churn pelanggan dengan akurasi sekitar 0,81 atau 81%, yang menunjukkan tingkat keakuratan yang baik. </a:t>
            </a:r>
          </a:p>
        </p:txBody>
      </p:sp>
      <p:sp>
        <p:nvSpPr>
          <p:cNvPr id="2" name="Rectangle 1">
            <a:extLst>
              <a:ext uri="{FF2B5EF4-FFF2-40B4-BE49-F238E27FC236}">
                <a16:creationId xmlns:a16="http://schemas.microsoft.com/office/drawing/2014/main" id="{CB09E5D4-9A91-47A1-96CB-E33B6B2A66D4}"/>
              </a:ext>
            </a:extLst>
          </p:cNvPr>
          <p:cNvSpPr/>
          <p:nvPr/>
        </p:nvSpPr>
        <p:spPr>
          <a:xfrm>
            <a:off x="7120471" y="2273482"/>
            <a:ext cx="168501" cy="7478970"/>
          </a:xfrm>
          <a:prstGeom prst="rect">
            <a:avLst/>
          </a:prstGeom>
          <a:solidFill>
            <a:srgbClr val="00A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FEAF80ED-F91F-4ACE-BF06-758B8090239E}"/>
              </a:ext>
            </a:extLst>
          </p:cNvPr>
          <p:cNvSpPr txBox="1"/>
          <p:nvPr/>
        </p:nvSpPr>
        <p:spPr>
          <a:xfrm>
            <a:off x="7636080" y="2385970"/>
            <a:ext cx="6689519" cy="6555641"/>
          </a:xfrm>
          <a:prstGeom prst="rect">
            <a:avLst/>
          </a:prstGeom>
          <a:noFill/>
        </p:spPr>
        <p:txBody>
          <a:bodyPr wrap="square" rtlCol="0">
            <a:spAutoFit/>
          </a:bodyPr>
          <a:lstStyle/>
          <a:p>
            <a:pPr marL="457200" indent="-457200" algn="just">
              <a:buAutoNum type="arabicPeriod"/>
            </a:pPr>
            <a:r>
              <a:rPr lang="en-ID" sz="2000" dirty="0">
                <a:latin typeface="Fira Sans Light Bold" panose="020B0604020202020204" charset="0"/>
              </a:rPr>
              <a:t>Disarankan untuk menggunakan data baru saat menggunakan model pickle, sehingga hasil dari model tersebut dapat diukur dengan akurat.</a:t>
            </a:r>
          </a:p>
          <a:p>
            <a:pPr algn="just"/>
            <a:endParaRPr lang="en-ID" sz="2000" dirty="0">
              <a:latin typeface="Fira Sans Light Bold" panose="020B0604020202020204" charset="0"/>
            </a:endParaRPr>
          </a:p>
          <a:p>
            <a:pPr marL="457200" indent="-457200" algn="just">
              <a:buAutoNum type="arabicPeriod" startAt="2"/>
            </a:pPr>
            <a:r>
              <a:rPr lang="en-ID" sz="2000" dirty="0">
                <a:latin typeface="Fira Sans Light Bold" panose="020B0604020202020204" charset="0"/>
              </a:rPr>
              <a:t>Penelitian selanjutnya disarankan, dalam melakukan analisis RFM menggunakan beberapa metode clustering seperti K-means, K-Medoids, dan metode lainnya. Hal ini dapat memberikan wawasan yang lebih mendalam tentang segmentasi pelanggan dan membantu dalam pengembangan strategi pemasaran yang lebih efektif.</a:t>
            </a:r>
          </a:p>
          <a:p>
            <a:pPr marL="457200" indent="-457200" algn="just">
              <a:buAutoNum type="arabicPeriod" startAt="2"/>
            </a:pPr>
            <a:endParaRPr lang="en-ID" sz="2000" dirty="0">
              <a:latin typeface="Fira Sans Light Bold" panose="020B0604020202020204" charset="0"/>
            </a:endParaRPr>
          </a:p>
          <a:p>
            <a:pPr marL="457200" indent="-457200" algn="just">
              <a:buAutoNum type="arabicPeriod" startAt="3"/>
            </a:pPr>
            <a:r>
              <a:rPr lang="en-ID" sz="2000" dirty="0">
                <a:latin typeface="Fira Sans Light Bold" panose="020B0604020202020204" charset="0"/>
              </a:rPr>
              <a:t>Pada penelitian selanjutnya untuk meningkatkan akurasi dalam penentuan waktu churn, disarankan untuk menggunakan time window yang lebih fleksibel, misalnya dengan mempertimbangkan periode 30 hari. Dengan demikian, penelitian selanjutnya tidak terpaku pada batasan waktu 6 bulan dan dapat mengidentifikasi churn dengan lebih akurat.</a:t>
            </a:r>
          </a:p>
          <a:p>
            <a:pPr marL="457200" indent="-457200" algn="just">
              <a:buAutoNum type="arabicPeriod" startAt="3"/>
            </a:pPr>
            <a:endParaRPr lang="en-ID" sz="2000" dirty="0">
              <a:latin typeface="Fira Sans Light Bold" panose="020B0604020202020204" charset="0"/>
            </a:endParaRPr>
          </a:p>
        </p:txBody>
      </p:sp>
      <p:sp>
        <p:nvSpPr>
          <p:cNvPr id="19" name="Rectangle: Rounded Corners 18">
            <a:extLst>
              <a:ext uri="{FF2B5EF4-FFF2-40B4-BE49-F238E27FC236}">
                <a16:creationId xmlns:a16="http://schemas.microsoft.com/office/drawing/2014/main" id="{8E2B4000-E047-49FE-B53C-5C8A4F78C01E}"/>
              </a:ext>
            </a:extLst>
          </p:cNvPr>
          <p:cNvSpPr/>
          <p:nvPr/>
        </p:nvSpPr>
        <p:spPr>
          <a:xfrm>
            <a:off x="10786489" y="1785923"/>
            <a:ext cx="2438400" cy="600047"/>
          </a:xfrm>
          <a:prstGeom prst="roundRect">
            <a:avLst/>
          </a:prstGeom>
          <a:solidFill>
            <a:srgbClr val="00465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ID" sz="3200" dirty="0">
                <a:latin typeface="Fira Sans Light Bold" panose="020B0604020202020204" charset="0"/>
              </a:rPr>
              <a:t>Saran</a:t>
            </a:r>
          </a:p>
        </p:txBody>
      </p:sp>
    </p:spTree>
    <p:extLst>
      <p:ext uri="{BB962C8B-B14F-4D97-AF65-F5344CB8AC3E}">
        <p14:creationId xmlns:p14="http://schemas.microsoft.com/office/powerpoint/2010/main" val="309512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3"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0-#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 grpId="0" animBg="1"/>
      <p:bldP spid="18" grpId="0"/>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alphaModFix amt="3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t="81139"/>
          <a:stretch>
            <a:fillRect/>
          </a:stretch>
        </p:blipFill>
        <p:spPr>
          <a:xfrm>
            <a:off x="1882675" y="8969411"/>
            <a:ext cx="15714827" cy="3086851"/>
          </a:xfrm>
          <a:prstGeom prst="rect">
            <a:avLst/>
          </a:prstGeom>
        </p:spPr>
      </p:pic>
      <p:pic>
        <p:nvPicPr>
          <p:cNvPr id="3" name="Picture 3"/>
          <p:cNvPicPr>
            <a:picLocks noChangeAspect="1"/>
          </p:cNvPicPr>
          <p:nvPr/>
        </p:nvPicPr>
        <p:blipFill>
          <a:blip r:embed="rId5"/>
          <a:srcRect/>
          <a:stretch>
            <a:fillRect/>
          </a:stretch>
        </p:blipFill>
        <p:spPr>
          <a:xfrm rot="5538913">
            <a:off x="-4784097" y="7401489"/>
            <a:ext cx="10922415" cy="3713621"/>
          </a:xfrm>
          <a:prstGeom prst="rect">
            <a:avLst/>
          </a:prstGeom>
        </p:spPr>
      </p:pic>
      <p:pic>
        <p:nvPicPr>
          <p:cNvPr id="4" name="Picture 4"/>
          <p:cNvPicPr>
            <a:picLocks noChangeAspect="1"/>
          </p:cNvPicPr>
          <p:nvPr/>
        </p:nvPicPr>
        <p:blipFill>
          <a:blip r:embed="rId3" cstate="print">
            <a:alphaModFix amt="3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t="81139"/>
          <a:stretch>
            <a:fillRect/>
          </a:stretch>
        </p:blipFill>
        <p:spPr>
          <a:xfrm flipV="1">
            <a:off x="0" y="-2019461"/>
            <a:ext cx="17069565" cy="3352961"/>
          </a:xfrm>
          <a:prstGeom prst="rect">
            <a:avLst/>
          </a:prstGeom>
        </p:spPr>
      </p:pic>
      <p:pic>
        <p:nvPicPr>
          <p:cNvPr id="5" name="Picture 5"/>
          <p:cNvPicPr>
            <a:picLocks noChangeAspect="1"/>
          </p:cNvPicPr>
          <p:nvPr/>
        </p:nvPicPr>
        <p:blipFill>
          <a:blip r:embed="rId6"/>
          <a:srcRect/>
          <a:stretch>
            <a:fillRect/>
          </a:stretch>
        </p:blipFill>
        <p:spPr>
          <a:xfrm rot="4130866">
            <a:off x="-297983" y="-1335298"/>
            <a:ext cx="4361314" cy="4450321"/>
          </a:xfrm>
          <a:prstGeom prst="rect">
            <a:avLst/>
          </a:prstGeom>
        </p:spPr>
      </p:pic>
      <p:pic>
        <p:nvPicPr>
          <p:cNvPr id="6" name="Picture 6"/>
          <p:cNvPicPr>
            <a:picLocks noChangeAspect="1"/>
          </p:cNvPicPr>
          <p:nvPr/>
        </p:nvPicPr>
        <p:blipFill>
          <a:blip r:embed="rId7"/>
          <a:srcRect/>
          <a:stretch>
            <a:fillRect/>
          </a:stretch>
        </p:blipFill>
        <p:spPr>
          <a:xfrm rot="727053">
            <a:off x="8698824" y="220503"/>
            <a:ext cx="13802531" cy="3027930"/>
          </a:xfrm>
          <a:prstGeom prst="rect">
            <a:avLst/>
          </a:prstGeom>
        </p:spPr>
      </p:pic>
      <p:pic>
        <p:nvPicPr>
          <p:cNvPr id="7" name="Picture 7"/>
          <p:cNvPicPr>
            <a:picLocks noChangeAspect="1"/>
          </p:cNvPicPr>
          <p:nvPr/>
        </p:nvPicPr>
        <p:blipFill>
          <a:blip r:embed="rId8"/>
          <a:srcRect/>
          <a:stretch>
            <a:fillRect/>
          </a:stretch>
        </p:blipFill>
        <p:spPr>
          <a:xfrm rot="-5538242">
            <a:off x="9766315" y="3002774"/>
            <a:ext cx="16230600" cy="2880932"/>
          </a:xfrm>
          <a:prstGeom prst="rect">
            <a:avLst/>
          </a:prstGeom>
        </p:spPr>
      </p:pic>
      <p:pic>
        <p:nvPicPr>
          <p:cNvPr id="8" name="Picture 8"/>
          <p:cNvPicPr>
            <a:picLocks noChangeAspect="1"/>
          </p:cNvPicPr>
          <p:nvPr/>
        </p:nvPicPr>
        <p:blipFill>
          <a:blip r:embed="rId9"/>
          <a:srcRect/>
          <a:stretch>
            <a:fillRect/>
          </a:stretch>
        </p:blipFill>
        <p:spPr>
          <a:xfrm>
            <a:off x="14793061" y="7064113"/>
            <a:ext cx="3164755" cy="590164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882675" y="3223422"/>
            <a:ext cx="14522651" cy="3379817"/>
          </a:xfrm>
          <a:prstGeom prst="rect">
            <a:avLst/>
          </a:prstGeom>
        </p:spPr>
      </p:pic>
      <p:sp>
        <p:nvSpPr>
          <p:cNvPr id="10" name="TextBox 10"/>
          <p:cNvSpPr txBox="1"/>
          <p:nvPr/>
        </p:nvSpPr>
        <p:spPr>
          <a:xfrm>
            <a:off x="2833459" y="3766920"/>
            <a:ext cx="12621083" cy="2133190"/>
          </a:xfrm>
          <a:prstGeom prst="rect">
            <a:avLst/>
          </a:prstGeom>
        </p:spPr>
        <p:txBody>
          <a:bodyPr lIns="0" tIns="0" rIns="0" bIns="0" rtlCol="0" anchor="t">
            <a:spAutoFit/>
          </a:bodyPr>
          <a:lstStyle/>
          <a:p>
            <a:pPr algn="ctr">
              <a:lnSpc>
                <a:spcPts val="17347"/>
              </a:lnSpc>
            </a:pPr>
            <a:r>
              <a:rPr lang="en-US" sz="12391">
                <a:solidFill>
                  <a:srgbClr val="004651"/>
                </a:solidFill>
                <a:latin typeface="Fira Sans Medium"/>
              </a:rPr>
              <a:t>TERIMA 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9109415" y="-3636155"/>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5944383" y="-274566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id="6" name="Picture 6"/>
          <p:cNvPicPr>
            <a:picLocks noChangeAspect="1"/>
          </p:cNvPicPr>
          <p:nvPr/>
        </p:nvPicPr>
        <p:blipFill>
          <a:blip r:embed="rId3"/>
          <a:srcRect/>
          <a:stretch>
            <a:fillRect/>
          </a:stretch>
        </p:blipFill>
        <p:spPr>
          <a:xfrm>
            <a:off x="6489671" y="4554600"/>
            <a:ext cx="9526194" cy="5342489"/>
          </a:xfrm>
          <a:prstGeom prst="rect">
            <a:avLst/>
          </a:prstGeom>
        </p:spPr>
      </p:pic>
      <p:sp>
        <p:nvSpPr>
          <p:cNvPr id="8" name="TextBox 8"/>
          <p:cNvSpPr txBox="1"/>
          <p:nvPr/>
        </p:nvSpPr>
        <p:spPr>
          <a:xfrm>
            <a:off x="7530789" y="389911"/>
            <a:ext cx="7443959" cy="1285875"/>
          </a:xfrm>
          <a:prstGeom prst="rect">
            <a:avLst/>
          </a:prstGeom>
        </p:spPr>
        <p:txBody>
          <a:bodyPr lIns="0" tIns="0" rIns="0" bIns="0" rtlCol="0" anchor="t">
            <a:spAutoFit/>
          </a:bodyPr>
          <a:lstStyle/>
          <a:p>
            <a:pPr marL="0" lvl="0" indent="0" algn="l">
              <a:lnSpc>
                <a:spcPts val="10199"/>
              </a:lnSpc>
              <a:spcBef>
                <a:spcPct val="0"/>
              </a:spcBef>
            </a:pPr>
            <a:r>
              <a:rPr lang="en-US" sz="8499" spc="-84" dirty="0">
                <a:solidFill>
                  <a:srgbClr val="000000"/>
                </a:solidFill>
                <a:latin typeface="Fira Sans Medium"/>
              </a:rPr>
              <a:t>Latar Belakang</a:t>
            </a:r>
          </a:p>
        </p:txBody>
      </p:sp>
      <p:sp>
        <p:nvSpPr>
          <p:cNvPr id="10" name="Rectangle: Rounded Corners 9">
            <a:extLst>
              <a:ext uri="{FF2B5EF4-FFF2-40B4-BE49-F238E27FC236}">
                <a16:creationId xmlns:a16="http://schemas.microsoft.com/office/drawing/2014/main" id="{2D2A4A3E-E68C-4B5D-B50D-F0446BC07543}"/>
              </a:ext>
            </a:extLst>
          </p:cNvPr>
          <p:cNvSpPr/>
          <p:nvPr/>
        </p:nvSpPr>
        <p:spPr>
          <a:xfrm>
            <a:off x="16453523" y="1386596"/>
            <a:ext cx="1611553" cy="793532"/>
          </a:xfrm>
          <a:prstGeom prst="roundRect">
            <a:avLst/>
          </a:prstGeom>
          <a:solidFill>
            <a:srgbClr val="A4E47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 </a:t>
            </a:r>
            <a:endParaRPr lang="en-ID" sz="3200" dirty="0">
              <a:latin typeface="Fira Sans Bold" panose="020B0604020202020204" charset="0"/>
            </a:endParaRPr>
          </a:p>
        </p:txBody>
      </p:sp>
      <p:pic>
        <p:nvPicPr>
          <p:cNvPr id="1026" name="Picture 2" descr="Customer Adalah Kunci Sukses Bisnis Hebat - Jojonomic | Aplikasi HRIS,  Human Capital &amp; Expense Management">
            <a:extLst>
              <a:ext uri="{FF2B5EF4-FFF2-40B4-BE49-F238E27FC236}">
                <a16:creationId xmlns:a16="http://schemas.microsoft.com/office/drawing/2014/main" id="{3473F441-3A47-41D8-8E70-82E4E23BF8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698" y="2164440"/>
            <a:ext cx="2747610" cy="2154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ngatasi Dan Mencegah Churn Rate Dalam Usaha Dan Bisnis -">
            <a:extLst>
              <a:ext uri="{FF2B5EF4-FFF2-40B4-BE49-F238E27FC236}">
                <a16:creationId xmlns:a16="http://schemas.microsoft.com/office/drawing/2014/main" id="{FFF5CFD7-7A6B-4415-B432-90E726B79B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4562" y="2355725"/>
            <a:ext cx="3036654" cy="1963703"/>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7B72B970-336C-44C4-8E75-C455A1C6B7A8}"/>
              </a:ext>
            </a:extLst>
          </p:cNvPr>
          <p:cNvSpPr/>
          <p:nvPr/>
        </p:nvSpPr>
        <p:spPr>
          <a:xfrm>
            <a:off x="3234239" y="3012759"/>
            <a:ext cx="1947362" cy="835342"/>
          </a:xfrm>
          <a:prstGeom prst="rightArrow">
            <a:avLst/>
          </a:prstGeom>
          <a:solidFill>
            <a:srgbClr val="00A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Arrow: Bent 11">
            <a:extLst>
              <a:ext uri="{FF2B5EF4-FFF2-40B4-BE49-F238E27FC236}">
                <a16:creationId xmlns:a16="http://schemas.microsoft.com/office/drawing/2014/main" id="{07F16463-A725-4D01-A0DC-651E4A5541BF}"/>
              </a:ext>
            </a:extLst>
          </p:cNvPr>
          <p:cNvSpPr/>
          <p:nvPr/>
        </p:nvSpPr>
        <p:spPr>
          <a:xfrm rot="5400000">
            <a:off x="9489602" y="3135684"/>
            <a:ext cx="1080928" cy="1286561"/>
          </a:xfrm>
          <a:prstGeom prst="bentArrow">
            <a:avLst/>
          </a:prstGeom>
          <a:solidFill>
            <a:srgbClr val="00A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1000"/>
                                        <p:tgtEl>
                                          <p:spTgt spid="1028"/>
                                        </p:tgtEl>
                                      </p:cBhvr>
                                    </p:animEffect>
                                    <p:anim calcmode="lin" valueType="num">
                                      <p:cBhvr>
                                        <p:cTn id="14" dur="1000" fill="hold"/>
                                        <p:tgtEl>
                                          <p:spTgt spid="1028"/>
                                        </p:tgtEl>
                                        <p:attrNameLst>
                                          <p:attrName>ppt_x</p:attrName>
                                        </p:attrNameLst>
                                      </p:cBhvr>
                                      <p:tavLst>
                                        <p:tav tm="0">
                                          <p:val>
                                            <p:strVal val="#ppt_x"/>
                                          </p:val>
                                        </p:tav>
                                        <p:tav tm="100000">
                                          <p:val>
                                            <p:strVal val="#ppt_x"/>
                                          </p:val>
                                        </p:tav>
                                      </p:tavLst>
                                    </p:anim>
                                    <p:anim calcmode="lin" valueType="num">
                                      <p:cBhvr>
                                        <p:cTn id="15" dur="900" decel="100000" fill="hold"/>
                                        <p:tgtEl>
                                          <p:spTgt spid="102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28"/>
                                        </p:tgtEl>
                                        <p:attrNameLst>
                                          <p:attrName>ppt_y</p:attrName>
                                        </p:attrNameLst>
                                      </p:cBhvr>
                                      <p:tavLst>
                                        <p:tav tm="0">
                                          <p:val>
                                            <p:strVal val="#ppt_y-.03"/>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838200" y="1028700"/>
            <a:ext cx="4320832" cy="3511950"/>
          </a:xfrm>
          <a:custGeom>
            <a:avLst/>
            <a:gdLst/>
            <a:ahLst/>
            <a:cxnLst/>
            <a:rect l="l" t="t" r="r" b="b"/>
            <a:pathLst>
              <a:path w="3888511" h="3134614">
                <a:moveTo>
                  <a:pt x="3888511" y="1567307"/>
                </a:moveTo>
                <a:lnTo>
                  <a:pt x="2983636" y="3134614"/>
                </a:lnTo>
                <a:lnTo>
                  <a:pt x="904875" y="3134614"/>
                </a:lnTo>
                <a:lnTo>
                  <a:pt x="0" y="1567307"/>
                </a:lnTo>
                <a:lnTo>
                  <a:pt x="904875" y="0"/>
                </a:lnTo>
                <a:lnTo>
                  <a:pt x="2983509" y="0"/>
                </a:lnTo>
                <a:lnTo>
                  <a:pt x="3888511" y="1567307"/>
                </a:lnTo>
                <a:close/>
              </a:path>
            </a:pathLst>
          </a:custGeom>
          <a:solidFill>
            <a:schemeClr val="accent3">
              <a:lumMod val="50000"/>
            </a:schemeClr>
          </a:solidFill>
        </p:spPr>
        <p:txBody>
          <a:bodyPr/>
          <a:lstStyle/>
          <a:p>
            <a:pPr algn="ctr"/>
            <a:endParaRPr lang="en-US" sz="5400" spc="-84" dirty="0">
              <a:solidFill>
                <a:schemeClr val="bg1"/>
              </a:solidFill>
              <a:latin typeface="Fira Sans Medium"/>
            </a:endParaRPr>
          </a:p>
          <a:p>
            <a:pPr algn="ctr"/>
            <a:r>
              <a:rPr lang="en-US" sz="5400" spc="-84" dirty="0">
                <a:solidFill>
                  <a:schemeClr val="bg1"/>
                </a:solidFill>
                <a:latin typeface="Fira Sans Medium"/>
              </a:rPr>
              <a:t>Identifikasi Masalah</a:t>
            </a:r>
          </a:p>
        </p:txBody>
      </p:sp>
      <p:grpSp>
        <p:nvGrpSpPr>
          <p:cNvPr id="4" name="Group 4"/>
          <p:cNvGrpSpPr/>
          <p:nvPr/>
        </p:nvGrpSpPr>
        <p:grpSpPr>
          <a:xfrm>
            <a:off x="11149109" y="-2974662"/>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2580984" y="5667515"/>
            <a:ext cx="6830943" cy="2342885"/>
          </a:xfrm>
          <a:prstGeom prst="rect">
            <a:avLst/>
          </a:prstGeom>
        </p:spPr>
        <p:txBody>
          <a:bodyPr wrap="square" lIns="0" tIns="0" rIns="0" bIns="0" rtlCol="0" anchor="t">
            <a:spAutoFit/>
          </a:bodyPr>
          <a:lstStyle/>
          <a:p>
            <a:pPr algn="just">
              <a:lnSpc>
                <a:spcPts val="3668"/>
              </a:lnSpc>
              <a:spcBef>
                <a:spcPct val="0"/>
              </a:spcBef>
            </a:pPr>
            <a:r>
              <a:rPr lang="en-US" sz="2620" dirty="0">
                <a:solidFill>
                  <a:srgbClr val="000000"/>
                </a:solidFill>
                <a:latin typeface="Fira Sans Bold"/>
              </a:rPr>
              <a:t>Bagaimana melakukan analisis churn pada pelanggan produk Fashion Campus dengan menggunakan metode RFM Analysis dan Algoritma Naïve Bayes pada data yang diperoleh dari Yayasan Bakti Achmad Zaky.</a:t>
            </a:r>
          </a:p>
        </p:txBody>
      </p:sp>
      <p:grpSp>
        <p:nvGrpSpPr>
          <p:cNvPr id="14" name="Group 4">
            <a:extLst>
              <a:ext uri="{FF2B5EF4-FFF2-40B4-BE49-F238E27FC236}">
                <a16:creationId xmlns:a16="http://schemas.microsoft.com/office/drawing/2014/main" id="{909261E0-CA0C-4842-9316-E395A8EC50CC}"/>
              </a:ext>
            </a:extLst>
          </p:cNvPr>
          <p:cNvGrpSpPr/>
          <p:nvPr/>
        </p:nvGrpSpPr>
        <p:grpSpPr>
          <a:xfrm>
            <a:off x="15392400" y="7036275"/>
            <a:ext cx="4961246" cy="4296462"/>
            <a:chOff x="0" y="0"/>
            <a:chExt cx="3619627" cy="3134614"/>
          </a:xfrm>
          <a:solidFill>
            <a:srgbClr val="05573E"/>
          </a:solidFill>
        </p:grpSpPr>
        <p:sp>
          <p:nvSpPr>
            <p:cNvPr id="15" name="Freeform 5">
              <a:extLst>
                <a:ext uri="{FF2B5EF4-FFF2-40B4-BE49-F238E27FC236}">
                  <a16:creationId xmlns:a16="http://schemas.microsoft.com/office/drawing/2014/main" id="{DE22E144-388A-4DC8-A820-7C1AC46BFAF5}"/>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a:ln>
              <a:noFill/>
            </a:ln>
          </p:spPr>
          <p:style>
            <a:lnRef idx="1">
              <a:schemeClr val="accent1"/>
            </a:lnRef>
            <a:fillRef idx="3">
              <a:schemeClr val="accent1"/>
            </a:fillRef>
            <a:effectRef idx="2">
              <a:schemeClr val="accent1"/>
            </a:effectRef>
            <a:fontRef idx="minor">
              <a:schemeClr val="lt1"/>
            </a:fontRef>
          </p:style>
        </p:sp>
      </p:grpSp>
      <p:sp>
        <p:nvSpPr>
          <p:cNvPr id="16" name="Rectangle: Rounded Corners 15">
            <a:extLst>
              <a:ext uri="{FF2B5EF4-FFF2-40B4-BE49-F238E27FC236}">
                <a16:creationId xmlns:a16="http://schemas.microsoft.com/office/drawing/2014/main" id="{77D9ACD9-0409-4833-8F83-7F69C93660D0}"/>
              </a:ext>
            </a:extLst>
          </p:cNvPr>
          <p:cNvSpPr/>
          <p:nvPr/>
        </p:nvSpPr>
        <p:spPr>
          <a:xfrm>
            <a:off x="12823955" y="225393"/>
            <a:ext cx="1611553" cy="793532"/>
          </a:xfrm>
          <a:prstGeom prst="roundRect">
            <a:avLst/>
          </a:prstGeom>
          <a:solidFill>
            <a:srgbClr val="00A18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 </a:t>
            </a:r>
            <a:endParaRPr lang="en-ID" sz="3200" dirty="0">
              <a:latin typeface="Fira Sans Bold" panose="020B0604020202020204" charset="0"/>
            </a:endParaRPr>
          </a:p>
        </p:txBody>
      </p:sp>
      <p:sp>
        <p:nvSpPr>
          <p:cNvPr id="17" name="Arrow: Curved Down 16">
            <a:extLst>
              <a:ext uri="{FF2B5EF4-FFF2-40B4-BE49-F238E27FC236}">
                <a16:creationId xmlns:a16="http://schemas.microsoft.com/office/drawing/2014/main" id="{8A60FD5B-7007-4800-874D-9D2E1AD180CD}"/>
              </a:ext>
            </a:extLst>
          </p:cNvPr>
          <p:cNvSpPr/>
          <p:nvPr/>
        </p:nvSpPr>
        <p:spPr>
          <a:xfrm>
            <a:off x="3524348" y="207667"/>
            <a:ext cx="2472108" cy="822575"/>
          </a:xfrm>
          <a:prstGeom prst="curvedDownArrow">
            <a:avLst/>
          </a:prstGeom>
          <a:solidFill>
            <a:srgbClr val="00A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solidFill>
            </a:endParaRPr>
          </a:p>
        </p:txBody>
      </p:sp>
      <p:sp>
        <p:nvSpPr>
          <p:cNvPr id="18" name="Rectangle: Rounded Corners 17">
            <a:extLst>
              <a:ext uri="{FF2B5EF4-FFF2-40B4-BE49-F238E27FC236}">
                <a16:creationId xmlns:a16="http://schemas.microsoft.com/office/drawing/2014/main" id="{3C006BD7-7288-424D-B5B0-A9860DB05A53}"/>
              </a:ext>
            </a:extLst>
          </p:cNvPr>
          <p:cNvSpPr/>
          <p:nvPr/>
        </p:nvSpPr>
        <p:spPr>
          <a:xfrm>
            <a:off x="5159032" y="1112250"/>
            <a:ext cx="7058368" cy="2811238"/>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457200" indent="-457200" algn="just">
              <a:buFont typeface="+mj-lt"/>
              <a:buAutoNum type="arabicPeriod"/>
            </a:pPr>
            <a:r>
              <a:rPr lang="en-US" sz="2000" dirty="0">
                <a:solidFill>
                  <a:schemeClr val="tx1"/>
                </a:solidFill>
                <a:latin typeface="Fira Sans Bold" panose="020B0604020202020204" charset="0"/>
              </a:rPr>
              <a:t>Belum tersedianya pengolahan data yang tepat dan akurat terhadap churn pelanggan pada e-commerce Fashion Campus.</a:t>
            </a:r>
          </a:p>
          <a:p>
            <a:pPr marL="457200" indent="-457200" algn="just">
              <a:buFont typeface="+mj-lt"/>
              <a:buAutoNum type="arabicPeriod"/>
            </a:pPr>
            <a:r>
              <a:rPr lang="en-US" sz="2000" dirty="0">
                <a:solidFill>
                  <a:schemeClr val="tx1"/>
                </a:solidFill>
                <a:latin typeface="Fira Sans Bold" panose="020B0604020202020204" charset="0"/>
              </a:rPr>
              <a:t>Belum teridentifikasi faktor-faktor yang berpengaruh terhadap churn pelanggan.</a:t>
            </a:r>
          </a:p>
          <a:p>
            <a:pPr marL="457200" indent="-457200" algn="just">
              <a:buFont typeface="+mj-lt"/>
              <a:buAutoNum type="arabicPeriod"/>
            </a:pPr>
            <a:r>
              <a:rPr lang="en-US" sz="2000" dirty="0">
                <a:solidFill>
                  <a:schemeClr val="tx1"/>
                </a:solidFill>
                <a:latin typeface="Fira Sans Bold" panose="020B0604020202020204" charset="0"/>
              </a:rPr>
              <a:t>Belum ada model prediksi yang tepat untuk memprediksi kemungkinan churn pelanggan di masa depan.</a:t>
            </a:r>
            <a:endParaRPr lang="en-ID" sz="2000" dirty="0">
              <a:solidFill>
                <a:schemeClr val="tx1"/>
              </a:solidFill>
              <a:latin typeface="Fira Sans Bold" panose="020B0604020202020204" charset="0"/>
            </a:endParaRPr>
          </a:p>
        </p:txBody>
      </p:sp>
      <p:sp>
        <p:nvSpPr>
          <p:cNvPr id="20" name="Freeform 3">
            <a:extLst>
              <a:ext uri="{FF2B5EF4-FFF2-40B4-BE49-F238E27FC236}">
                <a16:creationId xmlns:a16="http://schemas.microsoft.com/office/drawing/2014/main" id="{830DB952-0315-4044-B41C-80FC045DB91A}"/>
              </a:ext>
            </a:extLst>
          </p:cNvPr>
          <p:cNvSpPr/>
          <p:nvPr/>
        </p:nvSpPr>
        <p:spPr>
          <a:xfrm>
            <a:off x="9781089" y="5580336"/>
            <a:ext cx="4073510" cy="2911875"/>
          </a:xfrm>
          <a:custGeom>
            <a:avLst/>
            <a:gdLst/>
            <a:ahLst/>
            <a:cxnLst/>
            <a:rect l="l" t="t" r="r" b="b"/>
            <a:pathLst>
              <a:path w="3888511" h="3134614">
                <a:moveTo>
                  <a:pt x="3888511" y="1567307"/>
                </a:moveTo>
                <a:lnTo>
                  <a:pt x="2983636" y="3134614"/>
                </a:lnTo>
                <a:lnTo>
                  <a:pt x="904875" y="3134614"/>
                </a:lnTo>
                <a:lnTo>
                  <a:pt x="0" y="1567307"/>
                </a:lnTo>
                <a:lnTo>
                  <a:pt x="904875" y="0"/>
                </a:lnTo>
                <a:lnTo>
                  <a:pt x="2983509" y="0"/>
                </a:lnTo>
                <a:lnTo>
                  <a:pt x="3888511" y="1567307"/>
                </a:lnTo>
                <a:close/>
              </a:path>
            </a:pathLst>
          </a:custGeom>
          <a:solidFill>
            <a:srgbClr val="05573E"/>
          </a:solidFill>
        </p:spPr>
        <p:txBody>
          <a:bodyPr/>
          <a:lstStyle/>
          <a:p>
            <a:pPr algn="ctr">
              <a:lnSpc>
                <a:spcPts val="10199"/>
              </a:lnSpc>
              <a:spcBef>
                <a:spcPct val="0"/>
              </a:spcBef>
            </a:pPr>
            <a:r>
              <a:rPr lang="en-US" sz="5400" spc="-84" dirty="0">
                <a:solidFill>
                  <a:schemeClr val="bg1"/>
                </a:solidFill>
                <a:latin typeface="Fira Sans Medium"/>
              </a:rPr>
              <a:t>Rumusan Masalah</a:t>
            </a:r>
          </a:p>
        </p:txBody>
      </p:sp>
      <p:sp>
        <p:nvSpPr>
          <p:cNvPr id="21" name="Arrow: Curved Down 20">
            <a:extLst>
              <a:ext uri="{FF2B5EF4-FFF2-40B4-BE49-F238E27FC236}">
                <a16:creationId xmlns:a16="http://schemas.microsoft.com/office/drawing/2014/main" id="{3BB02C04-1B1C-4397-9847-DC0F171E74FA}"/>
              </a:ext>
            </a:extLst>
          </p:cNvPr>
          <p:cNvSpPr/>
          <p:nvPr/>
        </p:nvSpPr>
        <p:spPr>
          <a:xfrm flipH="1">
            <a:off x="8243287" y="4757761"/>
            <a:ext cx="2714001" cy="822575"/>
          </a:xfrm>
          <a:prstGeom prst="curvedDownArrow">
            <a:avLst/>
          </a:prstGeom>
          <a:solidFill>
            <a:srgbClr val="00A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12"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0-#ppt_w/2"/>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7" grpId="0" animBg="1"/>
      <p:bldP spid="18" grpId="0"/>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4868770" y="-950669"/>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857328" y="-1074447"/>
            <a:ext cx="3295728" cy="190517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9" name="TextBox 9"/>
          <p:cNvSpPr txBox="1"/>
          <p:nvPr/>
        </p:nvSpPr>
        <p:spPr>
          <a:xfrm>
            <a:off x="1028700" y="1028700"/>
            <a:ext cx="9002805" cy="128587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Tujuan Penelitian</a:t>
            </a:r>
          </a:p>
        </p:txBody>
      </p:sp>
      <p:sp>
        <p:nvSpPr>
          <p:cNvPr id="10" name="TextBox 10"/>
          <p:cNvSpPr txBox="1"/>
          <p:nvPr/>
        </p:nvSpPr>
        <p:spPr>
          <a:xfrm>
            <a:off x="1028700" y="2637856"/>
            <a:ext cx="14261720" cy="1143390"/>
          </a:xfrm>
          <a:prstGeom prst="rect">
            <a:avLst/>
          </a:prstGeom>
        </p:spPr>
        <p:txBody>
          <a:bodyPr lIns="0" tIns="0" rIns="0" bIns="0" rtlCol="0" anchor="t">
            <a:spAutoFit/>
          </a:bodyPr>
          <a:lstStyle/>
          <a:p>
            <a:pPr marL="352778" lvl="1" algn="just">
              <a:lnSpc>
                <a:spcPts val="4575"/>
              </a:lnSpc>
            </a:pPr>
            <a:r>
              <a:rPr lang="en-US" sz="3267" dirty="0">
                <a:solidFill>
                  <a:srgbClr val="000000"/>
                </a:solidFill>
                <a:latin typeface="Fira Sans Bold"/>
              </a:rPr>
              <a:t>	Mendapatkan informasi tentang segmentasi pelanggan menggunakan 	metode RFM Analysis.</a:t>
            </a:r>
          </a:p>
        </p:txBody>
      </p:sp>
      <p:sp>
        <p:nvSpPr>
          <p:cNvPr id="17" name="TextBox 10">
            <a:extLst>
              <a:ext uri="{FF2B5EF4-FFF2-40B4-BE49-F238E27FC236}">
                <a16:creationId xmlns:a16="http://schemas.microsoft.com/office/drawing/2014/main" id="{5CC19D32-22D9-4995-B1EC-A0EF9A48BBC6}"/>
              </a:ext>
            </a:extLst>
          </p:cNvPr>
          <p:cNvSpPr txBox="1"/>
          <p:nvPr/>
        </p:nvSpPr>
        <p:spPr>
          <a:xfrm>
            <a:off x="1028700" y="4497597"/>
            <a:ext cx="14261720" cy="1733295"/>
          </a:xfrm>
          <a:prstGeom prst="rect">
            <a:avLst/>
          </a:prstGeom>
        </p:spPr>
        <p:txBody>
          <a:bodyPr lIns="0" tIns="0" rIns="0" bIns="0" rtlCol="0" anchor="t">
            <a:spAutoFit/>
          </a:bodyPr>
          <a:lstStyle/>
          <a:p>
            <a:pPr marL="352778" lvl="1" algn="just">
              <a:lnSpc>
                <a:spcPts val="4575"/>
              </a:lnSpc>
            </a:pPr>
            <a:r>
              <a:rPr lang="en-US" sz="3267" dirty="0">
                <a:solidFill>
                  <a:srgbClr val="000000"/>
                </a:solidFill>
                <a:latin typeface="Fira Sans Bold"/>
              </a:rPr>
              <a:t>	Menganalisis churn pelanggan pada Fashion Campus dan 	mengidentifikasi faktor-faktor yang berpengaruh terhadap churn 	pelanggan.</a:t>
            </a:r>
          </a:p>
        </p:txBody>
      </p:sp>
      <p:sp>
        <p:nvSpPr>
          <p:cNvPr id="18" name="TextBox 10">
            <a:extLst>
              <a:ext uri="{FF2B5EF4-FFF2-40B4-BE49-F238E27FC236}">
                <a16:creationId xmlns:a16="http://schemas.microsoft.com/office/drawing/2014/main" id="{3BEA24A4-CAED-4AA2-AA2E-FA11CE1F3AB3}"/>
              </a:ext>
            </a:extLst>
          </p:cNvPr>
          <p:cNvSpPr txBox="1"/>
          <p:nvPr/>
        </p:nvSpPr>
        <p:spPr>
          <a:xfrm>
            <a:off x="1054100" y="6732491"/>
            <a:ext cx="14261720" cy="1733295"/>
          </a:xfrm>
          <a:prstGeom prst="rect">
            <a:avLst/>
          </a:prstGeom>
        </p:spPr>
        <p:txBody>
          <a:bodyPr lIns="0" tIns="0" rIns="0" bIns="0" rtlCol="0" anchor="t">
            <a:spAutoFit/>
          </a:bodyPr>
          <a:lstStyle/>
          <a:p>
            <a:pPr marL="352778" lvl="1" algn="just">
              <a:lnSpc>
                <a:spcPts val="4575"/>
              </a:lnSpc>
            </a:pPr>
            <a:r>
              <a:rPr lang="en-US" sz="3267" dirty="0">
                <a:solidFill>
                  <a:srgbClr val="000000"/>
                </a:solidFill>
                <a:latin typeface="Fira Sans Bold"/>
              </a:rPr>
              <a:t>	Menghasilkan model untuk prediksi churn, yang dapat digunakan oleh 	Fashion Campus untuk memprediksi churn pelanggan di masa depan 	dan mengambil tindakan pencegahan sejak dini.</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858926" y="-81901"/>
            <a:ext cx="2221201" cy="2221201"/>
          </a:xfrm>
          <a:prstGeom prst="rect">
            <a:avLst/>
          </a:prstGeom>
        </p:spPr>
      </p:pic>
      <p:sp>
        <p:nvSpPr>
          <p:cNvPr id="13" name="Freeform 3">
            <a:extLst>
              <a:ext uri="{FF2B5EF4-FFF2-40B4-BE49-F238E27FC236}">
                <a16:creationId xmlns:a16="http://schemas.microsoft.com/office/drawing/2014/main" id="{0A65BA16-9D90-4AED-BDF5-533128098F42}"/>
              </a:ext>
            </a:extLst>
          </p:cNvPr>
          <p:cNvSpPr/>
          <p:nvPr/>
        </p:nvSpPr>
        <p:spPr>
          <a:xfrm>
            <a:off x="838200" y="2694666"/>
            <a:ext cx="1142998" cy="929813"/>
          </a:xfrm>
          <a:custGeom>
            <a:avLst/>
            <a:gdLst/>
            <a:ahLst/>
            <a:cxnLst/>
            <a:rect l="l" t="t" r="r" b="b"/>
            <a:pathLst>
              <a:path w="3888511" h="3134614">
                <a:moveTo>
                  <a:pt x="3888511" y="1567307"/>
                </a:moveTo>
                <a:lnTo>
                  <a:pt x="2983636" y="3134614"/>
                </a:lnTo>
                <a:lnTo>
                  <a:pt x="904875" y="3134614"/>
                </a:lnTo>
                <a:lnTo>
                  <a:pt x="0" y="1567307"/>
                </a:lnTo>
                <a:lnTo>
                  <a:pt x="904875" y="0"/>
                </a:lnTo>
                <a:lnTo>
                  <a:pt x="2983509" y="0"/>
                </a:lnTo>
                <a:lnTo>
                  <a:pt x="3888511" y="1567307"/>
                </a:lnTo>
                <a:close/>
              </a:path>
            </a:pathLst>
          </a:custGeom>
          <a:solidFill>
            <a:schemeClr val="bg2">
              <a:lumMod val="25000"/>
            </a:schemeClr>
          </a:solidFill>
        </p:spPr>
        <p:txBody>
          <a:bodyPr/>
          <a:lstStyle/>
          <a:p>
            <a:pPr algn="ctr"/>
            <a:r>
              <a:rPr lang="en-US" sz="4400" dirty="0">
                <a:solidFill>
                  <a:schemeClr val="bg1"/>
                </a:solidFill>
                <a:latin typeface="Fira Sans Bold" panose="020B0604020202020204" charset="0"/>
              </a:rPr>
              <a:t>1</a:t>
            </a:r>
            <a:endParaRPr lang="en-ID" dirty="0">
              <a:solidFill>
                <a:schemeClr val="bg1"/>
              </a:solidFill>
              <a:latin typeface="Fira Sans Bold" panose="020B0604020202020204" charset="0"/>
            </a:endParaRPr>
          </a:p>
        </p:txBody>
      </p:sp>
      <p:sp>
        <p:nvSpPr>
          <p:cNvPr id="14" name="Freeform 3">
            <a:extLst>
              <a:ext uri="{FF2B5EF4-FFF2-40B4-BE49-F238E27FC236}">
                <a16:creationId xmlns:a16="http://schemas.microsoft.com/office/drawing/2014/main" id="{5EC9564D-C6D2-43BE-BB8F-F233BAB09111}"/>
              </a:ext>
            </a:extLst>
          </p:cNvPr>
          <p:cNvSpPr/>
          <p:nvPr/>
        </p:nvSpPr>
        <p:spPr>
          <a:xfrm>
            <a:off x="838200" y="4609001"/>
            <a:ext cx="1142999" cy="929814"/>
          </a:xfrm>
          <a:custGeom>
            <a:avLst/>
            <a:gdLst/>
            <a:ahLst/>
            <a:cxnLst/>
            <a:rect l="l" t="t" r="r" b="b"/>
            <a:pathLst>
              <a:path w="3888511" h="3134614">
                <a:moveTo>
                  <a:pt x="3888511" y="1567307"/>
                </a:moveTo>
                <a:lnTo>
                  <a:pt x="2983636" y="3134614"/>
                </a:lnTo>
                <a:lnTo>
                  <a:pt x="904875" y="3134614"/>
                </a:lnTo>
                <a:lnTo>
                  <a:pt x="0" y="1567307"/>
                </a:lnTo>
                <a:lnTo>
                  <a:pt x="904875" y="0"/>
                </a:lnTo>
                <a:lnTo>
                  <a:pt x="2983509" y="0"/>
                </a:lnTo>
                <a:lnTo>
                  <a:pt x="3888511" y="1567307"/>
                </a:lnTo>
                <a:close/>
              </a:path>
            </a:pathLst>
          </a:custGeom>
          <a:solidFill>
            <a:schemeClr val="accent6">
              <a:lumMod val="75000"/>
            </a:schemeClr>
          </a:solidFill>
        </p:spPr>
        <p:txBody>
          <a:bodyPr/>
          <a:lstStyle/>
          <a:p>
            <a:pPr algn="ctr"/>
            <a:r>
              <a:rPr lang="en-US" sz="4400" dirty="0">
                <a:solidFill>
                  <a:schemeClr val="bg1"/>
                </a:solidFill>
                <a:latin typeface="Fira Sans Bold" panose="020B0604020202020204" charset="0"/>
              </a:rPr>
              <a:t>2</a:t>
            </a:r>
            <a:endParaRPr lang="en-ID" dirty="0">
              <a:solidFill>
                <a:schemeClr val="bg1"/>
              </a:solidFill>
              <a:latin typeface="Fira Sans Bold" panose="020B0604020202020204" charset="0"/>
            </a:endParaRPr>
          </a:p>
        </p:txBody>
      </p:sp>
      <p:sp>
        <p:nvSpPr>
          <p:cNvPr id="15" name="Freeform 3">
            <a:extLst>
              <a:ext uri="{FF2B5EF4-FFF2-40B4-BE49-F238E27FC236}">
                <a16:creationId xmlns:a16="http://schemas.microsoft.com/office/drawing/2014/main" id="{3B2FE91D-E8AF-4FD0-86F4-A1AE99A8E749}"/>
              </a:ext>
            </a:extLst>
          </p:cNvPr>
          <p:cNvSpPr/>
          <p:nvPr/>
        </p:nvSpPr>
        <p:spPr>
          <a:xfrm>
            <a:off x="838200" y="6804487"/>
            <a:ext cx="1142999" cy="929813"/>
          </a:xfrm>
          <a:custGeom>
            <a:avLst/>
            <a:gdLst/>
            <a:ahLst/>
            <a:cxnLst/>
            <a:rect l="l" t="t" r="r" b="b"/>
            <a:pathLst>
              <a:path w="3888511" h="3134614">
                <a:moveTo>
                  <a:pt x="3888511" y="1567307"/>
                </a:moveTo>
                <a:lnTo>
                  <a:pt x="2983636" y="3134614"/>
                </a:lnTo>
                <a:lnTo>
                  <a:pt x="904875" y="3134614"/>
                </a:lnTo>
                <a:lnTo>
                  <a:pt x="0" y="1567307"/>
                </a:lnTo>
                <a:lnTo>
                  <a:pt x="904875" y="0"/>
                </a:lnTo>
                <a:lnTo>
                  <a:pt x="2983509" y="0"/>
                </a:lnTo>
                <a:lnTo>
                  <a:pt x="3888511" y="1567307"/>
                </a:lnTo>
                <a:close/>
              </a:path>
            </a:pathLst>
          </a:custGeom>
          <a:solidFill>
            <a:schemeClr val="accent3">
              <a:lumMod val="75000"/>
            </a:schemeClr>
          </a:solidFill>
        </p:spPr>
        <p:txBody>
          <a:bodyPr/>
          <a:lstStyle/>
          <a:p>
            <a:pPr algn="ctr"/>
            <a:r>
              <a:rPr lang="en-US" sz="4400" dirty="0">
                <a:solidFill>
                  <a:schemeClr val="bg1"/>
                </a:solidFill>
                <a:latin typeface="Fira Sans Bold" panose="020B0604020202020204" charset="0"/>
              </a:rPr>
              <a:t>3</a:t>
            </a:r>
            <a:endParaRPr lang="en-ID" dirty="0">
              <a:solidFill>
                <a:schemeClr val="bg1"/>
              </a:solidFill>
              <a:latin typeface="Fira Sans Bold" panose="020B0604020202020204" charset="0"/>
            </a:endParaRPr>
          </a:p>
        </p:txBody>
      </p:sp>
      <p:sp>
        <p:nvSpPr>
          <p:cNvPr id="16" name="Rectangle: Rounded Corners 15">
            <a:extLst>
              <a:ext uri="{FF2B5EF4-FFF2-40B4-BE49-F238E27FC236}">
                <a16:creationId xmlns:a16="http://schemas.microsoft.com/office/drawing/2014/main" id="{480DAEA3-37BB-4B82-8F25-37B5C2BA99AB}"/>
              </a:ext>
            </a:extLst>
          </p:cNvPr>
          <p:cNvSpPr/>
          <p:nvPr/>
        </p:nvSpPr>
        <p:spPr>
          <a:xfrm>
            <a:off x="1409699" y="-38101"/>
            <a:ext cx="1611553" cy="868831"/>
          </a:xfrm>
          <a:prstGeom prst="roundRect">
            <a:avLst/>
          </a:prstGeom>
          <a:solidFill>
            <a:srgbClr val="A4E47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 </a:t>
            </a:r>
            <a:endParaRPr lang="en-ID" sz="3200" dirty="0">
              <a:latin typeface="Fira Sans Bol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 calcmode="lin" valueType="num">
                                      <p:cBhvr>
                                        <p:cTn id="19" dur="1000" fill="hold"/>
                                        <p:tgtEl>
                                          <p:spTgt spid="17"/>
                                        </p:tgtEl>
                                        <p:attrNameLst>
                                          <p:attrName>style.rotation</p:attrName>
                                        </p:attrNameLst>
                                      </p:cBhvr>
                                      <p:tavLst>
                                        <p:tav tm="0">
                                          <p:val>
                                            <p:fltVal val="90"/>
                                          </p:val>
                                        </p:tav>
                                        <p:tav tm="100000">
                                          <p:val>
                                            <p:fltVal val="0"/>
                                          </p:val>
                                        </p:tav>
                                      </p:tavLst>
                                    </p:anim>
                                    <p:animEffect transition="in" filter="fade">
                                      <p:cBhvr>
                                        <p:cTn id="20" dur="1000"/>
                                        <p:tgtEl>
                                          <p:spTgt spid="17"/>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fltVal val="0"/>
                                          </p:val>
                                        </p:tav>
                                        <p:tav tm="100000">
                                          <p:val>
                                            <p:strVal val="#ppt_h"/>
                                          </p:val>
                                        </p:tav>
                                      </p:tavLst>
                                    </p:anim>
                                    <p:anim calcmode="lin" valueType="num">
                                      <p:cBhvr>
                                        <p:cTn id="25" dur="1000" fill="hold"/>
                                        <p:tgtEl>
                                          <p:spTgt spid="14"/>
                                        </p:tgtEl>
                                        <p:attrNameLst>
                                          <p:attrName>style.rotation</p:attrName>
                                        </p:attrNameLst>
                                      </p:cBhvr>
                                      <p:tavLst>
                                        <p:tav tm="0">
                                          <p:val>
                                            <p:fltVal val="90"/>
                                          </p:val>
                                        </p:tav>
                                        <p:tav tm="100000">
                                          <p:val>
                                            <p:fltVal val="0"/>
                                          </p:val>
                                        </p:tav>
                                      </p:tavLst>
                                    </p:anim>
                                    <p:animEffect transition="in" filter="fade">
                                      <p:cBhvr>
                                        <p:cTn id="26" dur="1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0-#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424662" y="7952499"/>
            <a:ext cx="2695438" cy="2334501"/>
            <a:chOff x="0" y="0"/>
            <a:chExt cx="6202680" cy="5372100"/>
          </a:xfrm>
        </p:grpSpPr>
        <p:sp>
          <p:nvSpPr>
            <p:cNvPr id="3" name="Freeform 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id="4" name="Group 4"/>
          <p:cNvGrpSpPr/>
          <p:nvPr/>
        </p:nvGrpSpPr>
        <p:grpSpPr>
          <a:xfrm rot="2077352">
            <a:off x="-913993" y="-1734707"/>
            <a:ext cx="3086100" cy="308610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4E473"/>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668747" y="7903173"/>
            <a:ext cx="5036464" cy="2866206"/>
          </a:xfrm>
          <a:prstGeom prst="rect">
            <a:avLst/>
          </a:prstGeom>
        </p:spPr>
      </p:pic>
      <p:grpSp>
        <p:nvGrpSpPr>
          <p:cNvPr id="8" name="Group 8"/>
          <p:cNvGrpSpPr/>
          <p:nvPr/>
        </p:nvGrpSpPr>
        <p:grpSpPr>
          <a:xfrm>
            <a:off x="1028700" y="651653"/>
            <a:ext cx="13220947" cy="1356086"/>
            <a:chOff x="0" y="-66675"/>
            <a:chExt cx="17627930" cy="1808115"/>
          </a:xfrm>
        </p:grpSpPr>
        <p:sp>
          <p:nvSpPr>
            <p:cNvPr id="9" name="TextBox 9"/>
            <p:cNvSpPr txBox="1"/>
            <p:nvPr/>
          </p:nvSpPr>
          <p:spPr>
            <a:xfrm>
              <a:off x="0" y="-66675"/>
              <a:ext cx="17627930" cy="1285875"/>
            </a:xfrm>
            <a:prstGeom prst="rect">
              <a:avLst/>
            </a:prstGeom>
          </p:spPr>
          <p:txBody>
            <a:bodyPr lIns="0" tIns="0" rIns="0" bIns="0" rtlCol="0" anchor="t">
              <a:spAutoFit/>
            </a:bodyPr>
            <a:lstStyle/>
            <a:p>
              <a:pPr algn="just">
                <a:lnSpc>
                  <a:spcPts val="7800"/>
                </a:lnSpc>
                <a:spcBef>
                  <a:spcPct val="0"/>
                </a:spcBef>
              </a:pPr>
              <a:endParaRPr lang="en-US" sz="6000" spc="-60" dirty="0">
                <a:solidFill>
                  <a:srgbClr val="F4F4F4"/>
                </a:solidFill>
                <a:latin typeface="Fira Sans Medium"/>
              </a:endParaRPr>
            </a:p>
          </p:txBody>
        </p:sp>
        <p:sp>
          <p:nvSpPr>
            <p:cNvPr id="10" name="TextBox 10"/>
            <p:cNvSpPr txBox="1"/>
            <p:nvPr/>
          </p:nvSpPr>
          <p:spPr>
            <a:xfrm>
              <a:off x="0" y="1162049"/>
              <a:ext cx="17255045" cy="579391"/>
            </a:xfrm>
            <a:prstGeom prst="rect">
              <a:avLst/>
            </a:prstGeom>
          </p:spPr>
          <p:txBody>
            <a:bodyPr lIns="0" tIns="0" rIns="0" bIns="0" rtlCol="0" anchor="t">
              <a:spAutoFit/>
            </a:bodyPr>
            <a:lstStyle/>
            <a:p>
              <a:pPr algn="just">
                <a:lnSpc>
                  <a:spcPts val="3639"/>
                </a:lnSpc>
              </a:pPr>
              <a:endParaRPr lang="en-US" sz="2599" dirty="0">
                <a:solidFill>
                  <a:srgbClr val="F4F4F4"/>
                </a:solidFill>
                <a:latin typeface="Fira Sans Light"/>
              </a:endParaRPr>
            </a:p>
          </p:txBody>
        </p:sp>
      </p:grpSp>
      <p:grpSp>
        <p:nvGrpSpPr>
          <p:cNvPr id="11" name="Group 11"/>
          <p:cNvGrpSpPr/>
          <p:nvPr/>
        </p:nvGrpSpPr>
        <p:grpSpPr>
          <a:xfrm>
            <a:off x="1447800" y="1365559"/>
            <a:ext cx="13220947" cy="1607483"/>
            <a:chOff x="0" y="-66675"/>
            <a:chExt cx="17627930" cy="1678702"/>
          </a:xfrm>
        </p:grpSpPr>
        <p:sp>
          <p:nvSpPr>
            <p:cNvPr id="12" name="TextBox 12"/>
            <p:cNvSpPr txBox="1"/>
            <p:nvPr/>
          </p:nvSpPr>
          <p:spPr>
            <a:xfrm>
              <a:off x="0" y="-66675"/>
              <a:ext cx="17627930" cy="996378"/>
            </a:xfrm>
            <a:prstGeom prst="rect">
              <a:avLst/>
            </a:prstGeom>
          </p:spPr>
          <p:txBody>
            <a:bodyPr lIns="0" tIns="0" rIns="0" bIns="0" rtlCol="0" anchor="t">
              <a:spAutoFit/>
            </a:bodyPr>
            <a:lstStyle/>
            <a:p>
              <a:pPr algn="just">
                <a:lnSpc>
                  <a:spcPts val="7800"/>
                </a:lnSpc>
                <a:spcBef>
                  <a:spcPct val="0"/>
                </a:spcBef>
              </a:pPr>
              <a:endParaRPr lang="en-US" sz="6000" spc="-60" dirty="0">
                <a:solidFill>
                  <a:srgbClr val="F4F4F4"/>
                </a:solidFill>
                <a:latin typeface="Fira Sans Medium"/>
              </a:endParaRPr>
            </a:p>
          </p:txBody>
        </p:sp>
        <p:sp>
          <p:nvSpPr>
            <p:cNvPr id="13" name="TextBox 13"/>
            <p:cNvSpPr txBox="1"/>
            <p:nvPr/>
          </p:nvSpPr>
          <p:spPr>
            <a:xfrm>
              <a:off x="0" y="1162050"/>
              <a:ext cx="17255045" cy="449977"/>
            </a:xfrm>
            <a:prstGeom prst="rect">
              <a:avLst/>
            </a:prstGeom>
          </p:spPr>
          <p:txBody>
            <a:bodyPr lIns="0" tIns="0" rIns="0" bIns="0" rtlCol="0" anchor="t">
              <a:spAutoFit/>
            </a:bodyPr>
            <a:lstStyle/>
            <a:p>
              <a:pPr lvl="0" algn="just">
                <a:defRPr/>
              </a:pPr>
              <a:endParaRPr lang="en-US" sz="2800" dirty="0">
                <a:solidFill>
                  <a:srgbClr val="F4F4F4"/>
                </a:solidFill>
                <a:latin typeface="Fira Sans Light"/>
              </a:endParaRPr>
            </a:p>
          </p:txBody>
        </p:sp>
      </p:grpSp>
      <p:grpSp>
        <p:nvGrpSpPr>
          <p:cNvPr id="14" name="Group 11">
            <a:extLst>
              <a:ext uri="{FF2B5EF4-FFF2-40B4-BE49-F238E27FC236}">
                <a16:creationId xmlns:a16="http://schemas.microsoft.com/office/drawing/2014/main" id="{6B195FB7-7B0A-4875-9DBE-246198B4F10B}"/>
              </a:ext>
            </a:extLst>
          </p:cNvPr>
          <p:cNvGrpSpPr/>
          <p:nvPr/>
        </p:nvGrpSpPr>
        <p:grpSpPr>
          <a:xfrm>
            <a:off x="2133600" y="359934"/>
            <a:ext cx="13220947" cy="9391666"/>
            <a:chOff x="0" y="-66675"/>
            <a:chExt cx="17627930" cy="9807756"/>
          </a:xfrm>
        </p:grpSpPr>
        <p:sp>
          <p:nvSpPr>
            <p:cNvPr id="15" name="TextBox 12">
              <a:extLst>
                <a:ext uri="{FF2B5EF4-FFF2-40B4-BE49-F238E27FC236}">
                  <a16:creationId xmlns:a16="http://schemas.microsoft.com/office/drawing/2014/main" id="{E23D8BCD-43D3-4A02-96D4-3E147A20A636}"/>
                </a:ext>
              </a:extLst>
            </p:cNvPr>
            <p:cNvSpPr txBox="1"/>
            <p:nvPr/>
          </p:nvSpPr>
          <p:spPr>
            <a:xfrm>
              <a:off x="0" y="-66675"/>
              <a:ext cx="17627930" cy="1285875"/>
            </a:xfrm>
            <a:prstGeom prst="rect">
              <a:avLst/>
            </a:prstGeom>
          </p:spPr>
          <p:txBody>
            <a:bodyPr lIns="0" tIns="0" rIns="0" bIns="0" rtlCol="0" anchor="t">
              <a:spAutoFit/>
            </a:bodyPr>
            <a:lstStyle/>
            <a:p>
              <a:pPr algn="just">
                <a:lnSpc>
                  <a:spcPts val="7800"/>
                </a:lnSpc>
                <a:spcBef>
                  <a:spcPct val="0"/>
                </a:spcBef>
              </a:pPr>
              <a:r>
                <a:rPr lang="en-US" sz="6000" spc="-60" dirty="0">
                  <a:solidFill>
                    <a:srgbClr val="F4F4F4"/>
                  </a:solidFill>
                  <a:latin typeface="Fira Sans Medium"/>
                </a:rPr>
                <a:t>Churn</a:t>
              </a:r>
            </a:p>
          </p:txBody>
        </p:sp>
        <p:sp>
          <p:nvSpPr>
            <p:cNvPr id="16" name="TextBox 13">
              <a:extLst>
                <a:ext uri="{FF2B5EF4-FFF2-40B4-BE49-F238E27FC236}">
                  <a16:creationId xmlns:a16="http://schemas.microsoft.com/office/drawing/2014/main" id="{2360852F-0890-4660-816B-5F7D331BF617}"/>
                </a:ext>
              </a:extLst>
            </p:cNvPr>
            <p:cNvSpPr txBox="1"/>
            <p:nvPr/>
          </p:nvSpPr>
          <p:spPr>
            <a:xfrm>
              <a:off x="0" y="1162050"/>
              <a:ext cx="17255045" cy="8579031"/>
            </a:xfrm>
            <a:prstGeom prst="rect">
              <a:avLst/>
            </a:prstGeom>
          </p:spPr>
          <p:txBody>
            <a:bodyPr lIns="0" tIns="0" rIns="0" bIns="0" rtlCol="0" anchor="t">
              <a:spAutoFit/>
            </a:bodyPr>
            <a:lstStyle/>
            <a:p>
              <a:pPr algn="just">
                <a:lnSpc>
                  <a:spcPct val="150000"/>
                </a:lnSpc>
              </a:pPr>
              <a:r>
                <a:rPr lang="en-US" sz="4000" dirty="0">
                  <a:solidFill>
                    <a:srgbClr val="F4F4F4"/>
                  </a:solidFill>
                  <a:latin typeface="Fira Sans Light"/>
                </a:rPr>
                <a:t>Churn atau kehilangan pelanggan adalah keadaan di mana pelanggan berhenti menggunakan produk atau jasa suatu perusahaan atau berhenti menjadi pelanggan dalam jangka waktu tertentu. Churn dapat terjadi karena berbagai alasan, seperti ketidakpuasan pelanggan terhadap produk atau layanan, persaingan pasar, perubahan kondisi ekonomi, atau faktor-faktor personal seperti perpindahan lokasi atau keadaan finansial yang berubah.</a:t>
              </a:r>
            </a:p>
          </p:txBody>
        </p:sp>
      </p:grpSp>
      <p:sp>
        <p:nvSpPr>
          <p:cNvPr id="17" name="Rectangle: Rounded Corners 16">
            <a:extLst>
              <a:ext uri="{FF2B5EF4-FFF2-40B4-BE49-F238E27FC236}">
                <a16:creationId xmlns:a16="http://schemas.microsoft.com/office/drawing/2014/main" id="{1FB18E26-F629-4256-AFA5-062C33839FB1}"/>
              </a:ext>
            </a:extLst>
          </p:cNvPr>
          <p:cNvSpPr/>
          <p:nvPr/>
        </p:nvSpPr>
        <p:spPr>
          <a:xfrm>
            <a:off x="-50634" y="215074"/>
            <a:ext cx="1611553" cy="793532"/>
          </a:xfrm>
          <a:prstGeom prst="roundRect">
            <a:avLst/>
          </a:prstGeom>
          <a:solidFill>
            <a:srgbClr val="A4E47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II </a:t>
            </a:r>
            <a:endParaRPr lang="en-ID" sz="3200" dirty="0">
              <a:latin typeface="Fira Sans Bold"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4"/>
          <p:cNvSpPr txBox="1"/>
          <p:nvPr/>
        </p:nvSpPr>
        <p:spPr>
          <a:xfrm>
            <a:off x="1981200" y="882111"/>
            <a:ext cx="14766361" cy="2097177"/>
          </a:xfrm>
          <a:prstGeom prst="rect">
            <a:avLst/>
          </a:prstGeom>
        </p:spPr>
        <p:txBody>
          <a:bodyPr lIns="0" tIns="0" rIns="0" bIns="0" rtlCol="0" anchor="t">
            <a:spAutoFit/>
          </a:bodyPr>
          <a:lstStyle/>
          <a:p>
            <a:pPr algn="ctr">
              <a:lnSpc>
                <a:spcPts val="8280"/>
              </a:lnSpc>
            </a:pPr>
            <a:r>
              <a:rPr lang="en-US" sz="6900" dirty="0">
                <a:solidFill>
                  <a:srgbClr val="A4E473"/>
                </a:solidFill>
                <a:latin typeface="Fira Sans Medium"/>
              </a:rPr>
              <a:t>Recency, Frequency, Monetary </a:t>
            </a:r>
          </a:p>
          <a:p>
            <a:pPr algn="ctr">
              <a:lnSpc>
                <a:spcPts val="8280"/>
              </a:lnSpc>
            </a:pPr>
            <a:r>
              <a:rPr lang="en-US" sz="6900" dirty="0">
                <a:solidFill>
                  <a:srgbClr val="A4E473"/>
                </a:solidFill>
                <a:latin typeface="Fira Sans Medium"/>
              </a:rPr>
              <a:t>(RFM)</a:t>
            </a:r>
          </a:p>
        </p:txBody>
      </p:sp>
      <p:grpSp>
        <p:nvGrpSpPr>
          <p:cNvPr id="5" name="Group 5"/>
          <p:cNvGrpSpPr/>
          <p:nvPr/>
        </p:nvGrpSpPr>
        <p:grpSpPr>
          <a:xfrm>
            <a:off x="-4873085" y="528332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17259300" y="-285258"/>
            <a:ext cx="3034530" cy="262791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DA8BB"/>
            </a:solidFill>
          </p:spPr>
        </p:sp>
      </p:grpSp>
      <p:grpSp>
        <p:nvGrpSpPr>
          <p:cNvPr id="9" name="Group 9"/>
          <p:cNvGrpSpPr/>
          <p:nvPr/>
        </p:nvGrpSpPr>
        <p:grpSpPr>
          <a:xfrm>
            <a:off x="17447023" y="8956750"/>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20" name="TextBox 19">
            <a:extLst>
              <a:ext uri="{FF2B5EF4-FFF2-40B4-BE49-F238E27FC236}">
                <a16:creationId xmlns:a16="http://schemas.microsoft.com/office/drawing/2014/main" id="{C92FBEC5-C674-4317-B4DD-7B25AF450698}"/>
              </a:ext>
            </a:extLst>
          </p:cNvPr>
          <p:cNvSpPr txBox="1"/>
          <p:nvPr/>
        </p:nvSpPr>
        <p:spPr>
          <a:xfrm>
            <a:off x="1649000" y="3457975"/>
            <a:ext cx="5029201" cy="48320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800" dirty="0">
                <a:solidFill>
                  <a:schemeClr val="tx1"/>
                </a:solidFill>
                <a:latin typeface="Fira Sans Light Bold"/>
              </a:rPr>
              <a:t>Recency adalah parameter untuk mengukur seberapa dekat waktu terakhir pelanggan melakukan pembelian. </a:t>
            </a:r>
            <a:r>
              <a:rPr lang="en-US" sz="2800" b="1" dirty="0">
                <a:solidFill>
                  <a:schemeClr val="tx1"/>
                </a:solidFill>
                <a:latin typeface="Fira Sans Light Bold"/>
              </a:rPr>
              <a:t>Pelanggan yang baru saja melakukan pembelian dianggap lebih berharga </a:t>
            </a:r>
            <a:r>
              <a:rPr lang="en-US" sz="2800" dirty="0">
                <a:solidFill>
                  <a:schemeClr val="tx1"/>
                </a:solidFill>
                <a:latin typeface="Fira Sans Light Bold"/>
              </a:rPr>
              <a:t>karena kemungkinan besar masih aktif dan cenderung untuk membeli lagi di masa depan. </a:t>
            </a:r>
          </a:p>
        </p:txBody>
      </p:sp>
      <p:sp>
        <p:nvSpPr>
          <p:cNvPr id="21" name="TextBox 20">
            <a:extLst>
              <a:ext uri="{FF2B5EF4-FFF2-40B4-BE49-F238E27FC236}">
                <a16:creationId xmlns:a16="http://schemas.microsoft.com/office/drawing/2014/main" id="{603E9362-0047-4E97-9784-90EAA88D7DA4}"/>
              </a:ext>
            </a:extLst>
          </p:cNvPr>
          <p:cNvSpPr txBox="1"/>
          <p:nvPr/>
        </p:nvSpPr>
        <p:spPr>
          <a:xfrm>
            <a:off x="7315200" y="3529693"/>
            <a:ext cx="4658324" cy="468865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lnSpc>
                <a:spcPts val="3639"/>
              </a:lnSpc>
            </a:pPr>
            <a:r>
              <a:rPr lang="en-US" sz="2799" dirty="0">
                <a:solidFill>
                  <a:schemeClr val="tx1"/>
                </a:solidFill>
                <a:latin typeface="Fira Sans Light Bold"/>
              </a:rPr>
              <a:t>Frequency adalah parameter untuk mengukur seberapa </a:t>
            </a:r>
            <a:r>
              <a:rPr lang="en-US" sz="2799" b="1" dirty="0">
                <a:solidFill>
                  <a:schemeClr val="tx1"/>
                </a:solidFill>
                <a:latin typeface="Fira Sans Light Bold"/>
              </a:rPr>
              <a:t>sering pelanggan melakukan pembelian</a:t>
            </a:r>
            <a:r>
              <a:rPr lang="en-US" sz="2799" dirty="0">
                <a:solidFill>
                  <a:schemeClr val="tx1"/>
                </a:solidFill>
                <a:latin typeface="Fira Sans Light Bold"/>
              </a:rPr>
              <a:t>. Pelanggan yang sering membeli dianggap lebih berharga karena memberikan kontribusi yang besar terhadap pendapatan perusahaan.</a:t>
            </a:r>
          </a:p>
        </p:txBody>
      </p:sp>
      <p:sp>
        <p:nvSpPr>
          <p:cNvPr id="22" name="TextBox 21">
            <a:extLst>
              <a:ext uri="{FF2B5EF4-FFF2-40B4-BE49-F238E27FC236}">
                <a16:creationId xmlns:a16="http://schemas.microsoft.com/office/drawing/2014/main" id="{DD8D7881-904A-49BF-BE1E-2394336CE4B8}"/>
              </a:ext>
            </a:extLst>
          </p:cNvPr>
          <p:cNvSpPr txBox="1"/>
          <p:nvPr/>
        </p:nvSpPr>
        <p:spPr>
          <a:xfrm>
            <a:off x="12802146" y="3529693"/>
            <a:ext cx="4658324" cy="531068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lnSpc>
                <a:spcPts val="3380"/>
              </a:lnSpc>
            </a:pPr>
            <a:r>
              <a:rPr lang="en-US" sz="2800" dirty="0">
                <a:solidFill>
                  <a:schemeClr val="tx1"/>
                </a:solidFill>
                <a:latin typeface="Fira Sans Light Bold"/>
              </a:rPr>
              <a:t>Monetary adalah parameter untuk mengukur seberapa besar jumlah </a:t>
            </a:r>
            <a:r>
              <a:rPr lang="en-US" sz="2800" b="1" dirty="0">
                <a:solidFill>
                  <a:schemeClr val="tx1"/>
                </a:solidFill>
                <a:latin typeface="Fira Sans Light Bold"/>
              </a:rPr>
              <a:t>uang yang dihabiskan o</a:t>
            </a:r>
            <a:r>
              <a:rPr lang="en-US" sz="2800" dirty="0">
                <a:solidFill>
                  <a:schemeClr val="tx1"/>
                </a:solidFill>
                <a:latin typeface="Fira Sans Light Bold"/>
              </a:rPr>
              <a:t>leh pelanggan dalam pembelian. Pelanggan yang menghabiskan lebih banyak uang  dianggap lebih berharga karena memberikan kontribusi keuntungan yang lebih besar bagi perusahaan</a:t>
            </a:r>
          </a:p>
        </p:txBody>
      </p:sp>
      <p:sp>
        <p:nvSpPr>
          <p:cNvPr id="12" name="Rectangle: Rounded Corners 11">
            <a:extLst>
              <a:ext uri="{FF2B5EF4-FFF2-40B4-BE49-F238E27FC236}">
                <a16:creationId xmlns:a16="http://schemas.microsoft.com/office/drawing/2014/main" id="{BA27E60C-CE09-4F8E-B428-4635C9A5F603}"/>
              </a:ext>
            </a:extLst>
          </p:cNvPr>
          <p:cNvSpPr/>
          <p:nvPr/>
        </p:nvSpPr>
        <p:spPr>
          <a:xfrm>
            <a:off x="16453523" y="631934"/>
            <a:ext cx="1611553" cy="793532"/>
          </a:xfrm>
          <a:prstGeom prst="roundRect">
            <a:avLst/>
          </a:prstGeom>
          <a:solidFill>
            <a:srgbClr val="6DA8B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II </a:t>
            </a:r>
            <a:endParaRPr lang="en-ID" sz="3200" dirty="0">
              <a:latin typeface="Fira Sans Bol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745380" y="4658337"/>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DA8BB"/>
            </a:solidFill>
          </p:spPr>
        </p:sp>
      </p:grpSp>
      <p:grpSp>
        <p:nvGrpSpPr>
          <p:cNvPr id="4" name="Group 4"/>
          <p:cNvGrpSpPr/>
          <p:nvPr/>
        </p:nvGrpSpPr>
        <p:grpSpPr>
          <a:xfrm rot="-10800000">
            <a:off x="15857937" y="8598091"/>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7009301" y="-384798"/>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id="12" name="Picture 12"/>
          <p:cNvPicPr>
            <a:picLocks noChangeAspect="1"/>
          </p:cNvPicPr>
          <p:nvPr/>
        </p:nvPicPr>
        <p:blipFill>
          <a:blip r:embed="rId3"/>
          <a:srcRect/>
          <a:stretch>
            <a:fillRect/>
          </a:stretch>
        </p:blipFill>
        <p:spPr>
          <a:xfrm>
            <a:off x="1240082" y="2881395"/>
            <a:ext cx="6379918" cy="6379918"/>
          </a:xfrm>
          <a:prstGeom prst="rect">
            <a:avLst/>
          </a:prstGeom>
        </p:spPr>
      </p:pic>
      <p:grpSp>
        <p:nvGrpSpPr>
          <p:cNvPr id="13" name="Group 13"/>
          <p:cNvGrpSpPr/>
          <p:nvPr/>
        </p:nvGrpSpPr>
        <p:grpSpPr>
          <a:xfrm>
            <a:off x="8986898" y="1172779"/>
            <a:ext cx="8272402" cy="1494437"/>
            <a:chOff x="0" y="0"/>
            <a:chExt cx="11029869" cy="1992583"/>
          </a:xfrm>
        </p:grpSpPr>
        <p:sp>
          <p:nvSpPr>
            <p:cNvPr id="14" name="TextBox 14"/>
            <p:cNvSpPr txBox="1"/>
            <p:nvPr/>
          </p:nvSpPr>
          <p:spPr>
            <a:xfrm>
              <a:off x="0" y="-9525"/>
              <a:ext cx="11029869" cy="733425"/>
            </a:xfrm>
            <a:prstGeom prst="rect">
              <a:avLst/>
            </a:prstGeom>
          </p:spPr>
          <p:txBody>
            <a:bodyPr lIns="0" tIns="0" rIns="0" bIns="0" rtlCol="0" anchor="t">
              <a:spAutoFit/>
            </a:bodyPr>
            <a:lstStyle/>
            <a:p>
              <a:pPr>
                <a:lnSpc>
                  <a:spcPts val="4320"/>
                </a:lnSpc>
                <a:spcBef>
                  <a:spcPct val="0"/>
                </a:spcBef>
              </a:pPr>
              <a:r>
                <a:rPr lang="en-US" sz="3600" dirty="0">
                  <a:solidFill>
                    <a:srgbClr val="A4E473"/>
                  </a:solidFill>
                  <a:latin typeface="Fira Sans Medium"/>
                </a:rPr>
                <a:t>Best Customers:</a:t>
              </a:r>
            </a:p>
          </p:txBody>
        </p:sp>
        <p:sp>
          <p:nvSpPr>
            <p:cNvPr id="15" name="TextBox 15"/>
            <p:cNvSpPr txBox="1"/>
            <p:nvPr/>
          </p:nvSpPr>
          <p:spPr>
            <a:xfrm>
              <a:off x="0" y="1072892"/>
              <a:ext cx="11029869" cy="919692"/>
            </a:xfrm>
            <a:prstGeom prst="rect">
              <a:avLst/>
            </a:prstGeom>
          </p:spPr>
          <p:txBody>
            <a:bodyPr lIns="0" tIns="0" rIns="0" bIns="0" rtlCol="0" anchor="t">
              <a:spAutoFit/>
            </a:bodyPr>
            <a:lstStyle/>
            <a:p>
              <a:pPr>
                <a:lnSpc>
                  <a:spcPts val="2800"/>
                </a:lnSpc>
                <a:spcBef>
                  <a:spcPct val="0"/>
                </a:spcBef>
              </a:pPr>
              <a:r>
                <a:rPr lang="en-US" sz="2000" dirty="0">
                  <a:latin typeface="Fira Sans Light"/>
                </a:rPr>
                <a:t>Pelanggan dengan skor RFM tertinggi yang sering melakukan pembelian dan memberikan pendapatan yang tinggi bagi perusahaan.</a:t>
              </a:r>
            </a:p>
          </p:txBody>
        </p:sp>
      </p:grpSp>
      <p:grpSp>
        <p:nvGrpSpPr>
          <p:cNvPr id="16" name="Group 16"/>
          <p:cNvGrpSpPr/>
          <p:nvPr/>
        </p:nvGrpSpPr>
        <p:grpSpPr>
          <a:xfrm>
            <a:off x="8986898" y="2873361"/>
            <a:ext cx="8272402" cy="1494437"/>
            <a:chOff x="0" y="0"/>
            <a:chExt cx="11029869" cy="1992583"/>
          </a:xfrm>
        </p:grpSpPr>
        <p:sp>
          <p:nvSpPr>
            <p:cNvPr id="17" name="TextBox 17"/>
            <p:cNvSpPr txBox="1"/>
            <p:nvPr/>
          </p:nvSpPr>
          <p:spPr>
            <a:xfrm>
              <a:off x="0" y="-9525"/>
              <a:ext cx="11029869" cy="733425"/>
            </a:xfrm>
            <a:prstGeom prst="rect">
              <a:avLst/>
            </a:prstGeom>
          </p:spPr>
          <p:txBody>
            <a:bodyPr lIns="0" tIns="0" rIns="0" bIns="0" rtlCol="0" anchor="t">
              <a:spAutoFit/>
            </a:bodyPr>
            <a:lstStyle/>
            <a:p>
              <a:pPr>
                <a:lnSpc>
                  <a:spcPts val="4320"/>
                </a:lnSpc>
                <a:spcBef>
                  <a:spcPct val="0"/>
                </a:spcBef>
              </a:pPr>
              <a:r>
                <a:rPr lang="en-US" sz="3600" dirty="0">
                  <a:solidFill>
                    <a:srgbClr val="A4E473"/>
                  </a:solidFill>
                  <a:latin typeface="Fira Sans Medium"/>
                </a:rPr>
                <a:t>Loyal Customers</a:t>
              </a:r>
            </a:p>
          </p:txBody>
        </p:sp>
        <p:sp>
          <p:nvSpPr>
            <p:cNvPr id="18" name="TextBox 18"/>
            <p:cNvSpPr txBox="1"/>
            <p:nvPr/>
          </p:nvSpPr>
          <p:spPr>
            <a:xfrm>
              <a:off x="0" y="1072892"/>
              <a:ext cx="11029869" cy="919692"/>
            </a:xfrm>
            <a:prstGeom prst="rect">
              <a:avLst/>
            </a:prstGeom>
          </p:spPr>
          <p:txBody>
            <a:bodyPr lIns="0" tIns="0" rIns="0" bIns="0" rtlCol="0" anchor="t">
              <a:spAutoFit/>
            </a:bodyPr>
            <a:lstStyle/>
            <a:p>
              <a:pPr>
                <a:lnSpc>
                  <a:spcPts val="2800"/>
                </a:lnSpc>
                <a:spcBef>
                  <a:spcPct val="0"/>
                </a:spcBef>
              </a:pPr>
              <a:r>
                <a:rPr lang="en-US" sz="2000" dirty="0">
                  <a:latin typeface="Fira Sans Light"/>
                </a:rPr>
                <a:t>Pelanggan dengan skor RFM tinggi yang sering melakukan pembelian dan loyal terhadap produk atau layanan perusahaan</a:t>
              </a:r>
            </a:p>
          </p:txBody>
        </p:sp>
      </p:grpSp>
      <p:grpSp>
        <p:nvGrpSpPr>
          <p:cNvPr id="19" name="Group 19"/>
          <p:cNvGrpSpPr/>
          <p:nvPr/>
        </p:nvGrpSpPr>
        <p:grpSpPr>
          <a:xfrm>
            <a:off x="8986898" y="4597577"/>
            <a:ext cx="8272402" cy="1494437"/>
            <a:chOff x="0" y="0"/>
            <a:chExt cx="11029869" cy="1992583"/>
          </a:xfrm>
        </p:grpSpPr>
        <p:sp>
          <p:nvSpPr>
            <p:cNvPr id="20" name="TextBox 20"/>
            <p:cNvSpPr txBox="1"/>
            <p:nvPr/>
          </p:nvSpPr>
          <p:spPr>
            <a:xfrm>
              <a:off x="0" y="-9525"/>
              <a:ext cx="11029869" cy="733425"/>
            </a:xfrm>
            <a:prstGeom prst="rect">
              <a:avLst/>
            </a:prstGeom>
          </p:spPr>
          <p:txBody>
            <a:bodyPr lIns="0" tIns="0" rIns="0" bIns="0" rtlCol="0" anchor="t">
              <a:spAutoFit/>
            </a:bodyPr>
            <a:lstStyle/>
            <a:p>
              <a:pPr>
                <a:lnSpc>
                  <a:spcPts val="4320"/>
                </a:lnSpc>
                <a:spcBef>
                  <a:spcPct val="0"/>
                </a:spcBef>
              </a:pPr>
              <a:r>
                <a:rPr lang="en-US" sz="3600" dirty="0">
                  <a:solidFill>
                    <a:srgbClr val="A4E473"/>
                  </a:solidFill>
                  <a:latin typeface="Fira Sans Medium"/>
                </a:rPr>
                <a:t>Promising Customers</a:t>
              </a:r>
            </a:p>
          </p:txBody>
        </p:sp>
        <p:sp>
          <p:nvSpPr>
            <p:cNvPr id="21" name="TextBox 21"/>
            <p:cNvSpPr txBox="1"/>
            <p:nvPr/>
          </p:nvSpPr>
          <p:spPr>
            <a:xfrm>
              <a:off x="0" y="1072892"/>
              <a:ext cx="11029869" cy="919692"/>
            </a:xfrm>
            <a:prstGeom prst="rect">
              <a:avLst/>
            </a:prstGeom>
          </p:spPr>
          <p:txBody>
            <a:bodyPr lIns="0" tIns="0" rIns="0" bIns="0" rtlCol="0" anchor="t">
              <a:spAutoFit/>
            </a:bodyPr>
            <a:lstStyle/>
            <a:p>
              <a:pPr>
                <a:lnSpc>
                  <a:spcPts val="2800"/>
                </a:lnSpc>
                <a:spcBef>
                  <a:spcPct val="0"/>
                </a:spcBef>
              </a:pPr>
              <a:r>
                <a:rPr lang="en-US" sz="2000" dirty="0">
                  <a:latin typeface="Fira Sans Light"/>
                </a:rPr>
                <a:t>Pelanggan dengan skor RFM yang menunjukkan potensi untuk menjadi pelanggan loyal di masa depan. </a:t>
              </a:r>
            </a:p>
          </p:txBody>
        </p:sp>
      </p:grpSp>
      <p:sp>
        <p:nvSpPr>
          <p:cNvPr id="23" name="TextBox 23"/>
          <p:cNvSpPr txBox="1"/>
          <p:nvPr/>
        </p:nvSpPr>
        <p:spPr>
          <a:xfrm>
            <a:off x="1028700" y="1028700"/>
            <a:ext cx="5738606" cy="1285875"/>
          </a:xfrm>
          <a:prstGeom prst="rect">
            <a:avLst/>
          </a:prstGeom>
        </p:spPr>
        <p:txBody>
          <a:bodyPr lIns="0" tIns="0" rIns="0" bIns="0" rtlCol="0" anchor="t">
            <a:spAutoFit/>
          </a:bodyPr>
          <a:lstStyle/>
          <a:p>
            <a:pPr>
              <a:lnSpc>
                <a:spcPts val="10199"/>
              </a:lnSpc>
              <a:spcBef>
                <a:spcPct val="0"/>
              </a:spcBef>
            </a:pPr>
            <a:r>
              <a:rPr lang="en-US" sz="8499" spc="-84" dirty="0">
                <a:solidFill>
                  <a:srgbClr val="6DA8BB"/>
                </a:solidFill>
                <a:latin typeface="Fira Sans Medium"/>
              </a:rPr>
              <a:t>Segmentasi</a:t>
            </a:r>
          </a:p>
        </p:txBody>
      </p:sp>
      <p:grpSp>
        <p:nvGrpSpPr>
          <p:cNvPr id="25" name="Group 25"/>
          <p:cNvGrpSpPr/>
          <p:nvPr/>
        </p:nvGrpSpPr>
        <p:grpSpPr>
          <a:xfrm>
            <a:off x="8986898" y="6315663"/>
            <a:ext cx="8272402" cy="1494437"/>
            <a:chOff x="0" y="0"/>
            <a:chExt cx="11029869" cy="1992583"/>
          </a:xfrm>
        </p:grpSpPr>
        <p:sp>
          <p:nvSpPr>
            <p:cNvPr id="26" name="TextBox 26"/>
            <p:cNvSpPr txBox="1"/>
            <p:nvPr/>
          </p:nvSpPr>
          <p:spPr>
            <a:xfrm>
              <a:off x="0" y="-9525"/>
              <a:ext cx="11029869" cy="733425"/>
            </a:xfrm>
            <a:prstGeom prst="rect">
              <a:avLst/>
            </a:prstGeom>
          </p:spPr>
          <p:txBody>
            <a:bodyPr lIns="0" tIns="0" rIns="0" bIns="0" rtlCol="0" anchor="t">
              <a:spAutoFit/>
            </a:bodyPr>
            <a:lstStyle/>
            <a:p>
              <a:pPr>
                <a:lnSpc>
                  <a:spcPts val="4320"/>
                </a:lnSpc>
                <a:spcBef>
                  <a:spcPct val="0"/>
                </a:spcBef>
              </a:pPr>
              <a:r>
                <a:rPr lang="en-US" sz="3600" dirty="0">
                  <a:solidFill>
                    <a:srgbClr val="A4E473"/>
                  </a:solidFill>
                  <a:latin typeface="Fira Sans Medium"/>
                </a:rPr>
                <a:t>At-Risk Customers</a:t>
              </a:r>
            </a:p>
          </p:txBody>
        </p:sp>
        <p:sp>
          <p:nvSpPr>
            <p:cNvPr id="27" name="TextBox 27"/>
            <p:cNvSpPr txBox="1"/>
            <p:nvPr/>
          </p:nvSpPr>
          <p:spPr>
            <a:xfrm>
              <a:off x="0" y="1072892"/>
              <a:ext cx="11029869" cy="919692"/>
            </a:xfrm>
            <a:prstGeom prst="rect">
              <a:avLst/>
            </a:prstGeom>
          </p:spPr>
          <p:txBody>
            <a:bodyPr lIns="0" tIns="0" rIns="0" bIns="0" rtlCol="0" anchor="t">
              <a:spAutoFit/>
            </a:bodyPr>
            <a:lstStyle/>
            <a:p>
              <a:pPr>
                <a:lnSpc>
                  <a:spcPts val="2800"/>
                </a:lnSpc>
                <a:spcBef>
                  <a:spcPct val="0"/>
                </a:spcBef>
              </a:pPr>
              <a:r>
                <a:rPr lang="en-US" sz="2000" dirty="0">
                  <a:latin typeface="Fira Sans Light"/>
                </a:rPr>
                <a:t>Pelanggan dengan skor RFM yang menunjukkan adanya risiko pelanggan tidak setia di masa depan.</a:t>
              </a:r>
            </a:p>
          </p:txBody>
        </p:sp>
      </p:grpSp>
      <p:grpSp>
        <p:nvGrpSpPr>
          <p:cNvPr id="28" name="Group 28"/>
          <p:cNvGrpSpPr/>
          <p:nvPr/>
        </p:nvGrpSpPr>
        <p:grpSpPr>
          <a:xfrm>
            <a:off x="8986898" y="8138349"/>
            <a:ext cx="8272402" cy="1494437"/>
            <a:chOff x="0" y="0"/>
            <a:chExt cx="11029869" cy="1992583"/>
          </a:xfrm>
        </p:grpSpPr>
        <p:sp>
          <p:nvSpPr>
            <p:cNvPr id="29" name="TextBox 29"/>
            <p:cNvSpPr txBox="1"/>
            <p:nvPr/>
          </p:nvSpPr>
          <p:spPr>
            <a:xfrm>
              <a:off x="0" y="-9525"/>
              <a:ext cx="11029869" cy="733425"/>
            </a:xfrm>
            <a:prstGeom prst="rect">
              <a:avLst/>
            </a:prstGeom>
          </p:spPr>
          <p:txBody>
            <a:bodyPr lIns="0" tIns="0" rIns="0" bIns="0" rtlCol="0" anchor="t">
              <a:spAutoFit/>
            </a:bodyPr>
            <a:lstStyle/>
            <a:p>
              <a:pPr>
                <a:lnSpc>
                  <a:spcPts val="4320"/>
                </a:lnSpc>
                <a:spcBef>
                  <a:spcPct val="0"/>
                </a:spcBef>
              </a:pPr>
              <a:r>
                <a:rPr lang="en-US" sz="3600" dirty="0">
                  <a:solidFill>
                    <a:srgbClr val="A4E473"/>
                  </a:solidFill>
                  <a:latin typeface="Fira Sans Medium"/>
                </a:rPr>
                <a:t>Lost Customers</a:t>
              </a:r>
            </a:p>
          </p:txBody>
        </p:sp>
        <p:sp>
          <p:nvSpPr>
            <p:cNvPr id="30" name="TextBox 30"/>
            <p:cNvSpPr txBox="1"/>
            <p:nvPr/>
          </p:nvSpPr>
          <p:spPr>
            <a:xfrm>
              <a:off x="0" y="1072892"/>
              <a:ext cx="11029869" cy="919692"/>
            </a:xfrm>
            <a:prstGeom prst="rect">
              <a:avLst/>
            </a:prstGeom>
          </p:spPr>
          <p:txBody>
            <a:bodyPr lIns="0" tIns="0" rIns="0" bIns="0" rtlCol="0" anchor="t">
              <a:spAutoFit/>
            </a:bodyPr>
            <a:lstStyle/>
            <a:p>
              <a:pPr>
                <a:lnSpc>
                  <a:spcPts val="2800"/>
                </a:lnSpc>
                <a:spcBef>
                  <a:spcPct val="0"/>
                </a:spcBef>
              </a:pPr>
              <a:r>
                <a:rPr lang="en-US" sz="2000" dirty="0">
                  <a:latin typeface="Fira Sans Light"/>
                </a:rPr>
                <a:t>Pelanggan yang telah lama tidak ber transaksi dengan perusahaan dan kemungkinan besar tidak akan ber transaksi lagi. </a:t>
              </a:r>
            </a:p>
          </p:txBody>
        </p:sp>
      </p:grpSp>
      <p:sp>
        <p:nvSpPr>
          <p:cNvPr id="31" name="Rectangle: Rounded Corners 30">
            <a:extLst>
              <a:ext uri="{FF2B5EF4-FFF2-40B4-BE49-F238E27FC236}">
                <a16:creationId xmlns:a16="http://schemas.microsoft.com/office/drawing/2014/main" id="{09A9168B-BA99-499C-94CA-2139E3799CA3}"/>
              </a:ext>
            </a:extLst>
          </p:cNvPr>
          <p:cNvSpPr/>
          <p:nvPr/>
        </p:nvSpPr>
        <p:spPr>
          <a:xfrm>
            <a:off x="15831568" y="55839"/>
            <a:ext cx="1611553" cy="793532"/>
          </a:xfrm>
          <a:prstGeom prst="roundRect">
            <a:avLst/>
          </a:prstGeom>
          <a:solidFill>
            <a:srgbClr val="A4E47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II</a:t>
            </a:r>
            <a:endParaRPr lang="en-ID" sz="3200" dirty="0">
              <a:latin typeface="Fira Sans Bol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6"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1+#ppt_w/2"/>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4766361" cy="4953694"/>
            <a:chOff x="0" y="0"/>
            <a:chExt cx="19688481" cy="6604926"/>
          </a:xfrm>
        </p:grpSpPr>
        <p:sp>
          <p:nvSpPr>
            <p:cNvPr id="3" name="TextBox 3"/>
            <p:cNvSpPr txBox="1"/>
            <p:nvPr/>
          </p:nvSpPr>
          <p:spPr>
            <a:xfrm>
              <a:off x="0" y="2172943"/>
              <a:ext cx="19688481" cy="4431983"/>
            </a:xfrm>
            <a:prstGeom prst="rect">
              <a:avLst/>
            </a:prstGeom>
          </p:spPr>
          <p:txBody>
            <a:bodyPr lIns="0" tIns="0" rIns="0" bIns="0" rtlCol="0" anchor="t">
              <a:spAutoFit/>
            </a:bodyPr>
            <a:lstStyle/>
            <a:p>
              <a:pPr algn="just">
                <a:spcBef>
                  <a:spcPct val="0"/>
                </a:spcBef>
              </a:pPr>
              <a:r>
                <a:rPr lang="en-US" sz="3600" dirty="0">
                  <a:solidFill>
                    <a:srgbClr val="F4F4F4"/>
                  </a:solidFill>
                  <a:latin typeface="Fira Sans Medium"/>
                </a:rPr>
                <a:t>Naïve Bayes adalah metode machine learning yang umum digunakan dalam klasifikasi data, yang didasarkan pada perhitungan probabilitas dari suatu data yang akan diklasifikasikan dengan menggunakan Teorema Bayes. Naïve Bayes memiliki keunggulan seperti membutuhkan jumlah data yang kecil untuk melatih model, cukup cepat dan efisien dalam melakukan klasifikasi. </a:t>
              </a:r>
            </a:p>
          </p:txBody>
        </p:sp>
        <p:sp>
          <p:nvSpPr>
            <p:cNvPr id="4" name="TextBox 4"/>
            <p:cNvSpPr txBox="1"/>
            <p:nvPr/>
          </p:nvSpPr>
          <p:spPr>
            <a:xfrm>
              <a:off x="0" y="0"/>
              <a:ext cx="19688481" cy="1714500"/>
            </a:xfrm>
            <a:prstGeom prst="rect">
              <a:avLst/>
            </a:prstGeom>
          </p:spPr>
          <p:txBody>
            <a:bodyPr lIns="0" tIns="0" rIns="0" bIns="0" rtlCol="0" anchor="t">
              <a:spAutoFit/>
            </a:bodyPr>
            <a:lstStyle/>
            <a:p>
              <a:pPr>
                <a:lnSpc>
                  <a:spcPts val="10199"/>
                </a:lnSpc>
              </a:pPr>
              <a:r>
                <a:rPr lang="en-US" sz="8499" dirty="0">
                  <a:solidFill>
                    <a:srgbClr val="A4E473"/>
                  </a:solidFill>
                  <a:latin typeface="Fira Sans Medium"/>
                </a:rPr>
                <a:t>Naïve Bayes</a:t>
              </a:r>
            </a:p>
          </p:txBody>
        </p:sp>
      </p:grpSp>
      <p:grpSp>
        <p:nvGrpSpPr>
          <p:cNvPr id="5" name="Group 5"/>
          <p:cNvGrpSpPr/>
          <p:nvPr/>
        </p:nvGrpSpPr>
        <p:grpSpPr>
          <a:xfrm>
            <a:off x="-2005830" y="8706516"/>
            <a:ext cx="3034530" cy="262791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7" name="Group 7"/>
          <p:cNvGrpSpPr/>
          <p:nvPr/>
        </p:nvGrpSpPr>
        <p:grpSpPr>
          <a:xfrm>
            <a:off x="16698830" y="5668310"/>
            <a:ext cx="2141618" cy="1854652"/>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9" name="Group 9"/>
          <p:cNvGrpSpPr/>
          <p:nvPr/>
        </p:nvGrpSpPr>
        <p:grpSpPr>
          <a:xfrm>
            <a:off x="15299562" y="7522962"/>
            <a:ext cx="6383425" cy="5528076"/>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026892">
            <a:off x="16669928" y="5255671"/>
            <a:ext cx="2199423" cy="2147436"/>
          </a:xfrm>
          <a:prstGeom prst="rect">
            <a:avLst/>
          </a:prstGeom>
        </p:spPr>
      </p:pic>
      <p:sp>
        <p:nvSpPr>
          <p:cNvPr id="14" name="TextBox 11">
            <a:extLst>
              <a:ext uri="{FF2B5EF4-FFF2-40B4-BE49-F238E27FC236}">
                <a16:creationId xmlns:a16="http://schemas.microsoft.com/office/drawing/2014/main" id="{F3D8FA4C-8992-4912-8F98-91D7036B5810}"/>
              </a:ext>
            </a:extLst>
          </p:cNvPr>
          <p:cNvSpPr txBox="1"/>
          <p:nvPr/>
        </p:nvSpPr>
        <p:spPr>
          <a:xfrm>
            <a:off x="1059592" y="5964889"/>
            <a:ext cx="14766361" cy="1285875"/>
          </a:xfrm>
          <a:prstGeom prst="rect">
            <a:avLst/>
          </a:prstGeom>
        </p:spPr>
        <p:txBody>
          <a:bodyPr lIns="0" tIns="0" rIns="0" bIns="0" rtlCol="0" anchor="t">
            <a:spAutoFit/>
          </a:bodyPr>
          <a:lstStyle/>
          <a:p>
            <a:pPr>
              <a:lnSpc>
                <a:spcPts val="10199"/>
              </a:lnSpc>
            </a:pPr>
            <a:r>
              <a:rPr lang="en-US" sz="8499" dirty="0">
                <a:solidFill>
                  <a:srgbClr val="A4E473"/>
                </a:solidFill>
                <a:latin typeface="Fira Sans Medium"/>
              </a:rPr>
              <a:t>Rumus Naïve Bayes</a:t>
            </a:r>
          </a:p>
        </p:txBody>
      </p:sp>
      <p:sp>
        <p:nvSpPr>
          <p:cNvPr id="16" name="Rectangle: Rounded Corners 15">
            <a:extLst>
              <a:ext uri="{FF2B5EF4-FFF2-40B4-BE49-F238E27FC236}">
                <a16:creationId xmlns:a16="http://schemas.microsoft.com/office/drawing/2014/main" id="{62BAA490-4DC3-4BED-87FA-C2D3CD1753C1}"/>
              </a:ext>
            </a:extLst>
          </p:cNvPr>
          <p:cNvSpPr/>
          <p:nvPr/>
        </p:nvSpPr>
        <p:spPr>
          <a:xfrm>
            <a:off x="-6626" y="254105"/>
            <a:ext cx="1611553" cy="793532"/>
          </a:xfrm>
          <a:prstGeom prst="roundRect">
            <a:avLst/>
          </a:prstGeom>
          <a:solidFill>
            <a:srgbClr val="A4E47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 </a:t>
            </a:r>
            <a:endParaRPr lang="en-ID" sz="3200" dirty="0">
              <a:latin typeface="Fira Sans Bold" panose="020B0604020202020204" charset="0"/>
            </a:endParaRPr>
          </a:p>
        </p:txBody>
      </p:sp>
      <p:pic>
        <p:nvPicPr>
          <p:cNvPr id="12" name="Picture 11">
            <a:extLst>
              <a:ext uri="{FF2B5EF4-FFF2-40B4-BE49-F238E27FC236}">
                <a16:creationId xmlns:a16="http://schemas.microsoft.com/office/drawing/2014/main" id="{85CF19F2-F1A6-4A4A-8E30-B1E378CD10A5}"/>
              </a:ext>
            </a:extLst>
          </p:cNvPr>
          <p:cNvPicPr>
            <a:picLocks noChangeAspect="1"/>
          </p:cNvPicPr>
          <p:nvPr/>
        </p:nvPicPr>
        <p:blipFill>
          <a:blip r:embed="rId5"/>
          <a:stretch>
            <a:fillRect/>
          </a:stretch>
        </p:blipFill>
        <p:spPr>
          <a:xfrm>
            <a:off x="1055281" y="7332549"/>
            <a:ext cx="9307919" cy="23744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16799111" y="2687862"/>
            <a:ext cx="2977778" cy="2578770"/>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3660090" y="-135282"/>
            <a:ext cx="4201515" cy="363853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3243939" y="-956153"/>
            <a:ext cx="2481390" cy="214889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2" name="TextBox 12"/>
          <p:cNvSpPr txBox="1"/>
          <p:nvPr/>
        </p:nvSpPr>
        <p:spPr>
          <a:xfrm>
            <a:off x="1515608" y="5582983"/>
            <a:ext cx="12667965" cy="3123484"/>
          </a:xfrm>
          <a:prstGeom prst="rect">
            <a:avLst/>
          </a:prstGeom>
        </p:spPr>
        <p:txBody>
          <a:bodyPr lIns="0" tIns="0" rIns="0" bIns="0" rtlCol="0" anchor="t">
            <a:spAutoFit/>
          </a:bodyPr>
          <a:lstStyle/>
          <a:p>
            <a:pPr marL="0" lvl="0" indent="0" algn="just">
              <a:lnSpc>
                <a:spcPct val="150000"/>
              </a:lnSpc>
              <a:spcBef>
                <a:spcPct val="0"/>
              </a:spcBef>
            </a:pPr>
            <a:r>
              <a:rPr lang="en-US" sz="2763" dirty="0">
                <a:solidFill>
                  <a:srgbClr val="000000"/>
                </a:solidFill>
                <a:latin typeface="Fira Sans Light Bold" panose="020B0604020202020204" charset="0"/>
              </a:rPr>
              <a:t>Yayasan Bakti Achmad Zaky adalah lembaga nonprofit yang mendukung kegiatan sosial dan pendidikan dalam bentuk Pendidikan sains dan teknologi, Pengembangan Kewirausahaan, Investasi Sosial, serta Penelitian. Lembaga nonprofit ini didirikan oleh founder dari </a:t>
            </a:r>
            <a:r>
              <a:rPr lang="en-US" sz="2763" dirty="0" err="1">
                <a:solidFill>
                  <a:srgbClr val="000000"/>
                </a:solidFill>
                <a:latin typeface="Fira Sans Light Bold" panose="020B0604020202020204" charset="0"/>
              </a:rPr>
              <a:t>Bukalapak</a:t>
            </a:r>
            <a:r>
              <a:rPr lang="en-US" sz="2763" dirty="0">
                <a:solidFill>
                  <a:srgbClr val="000000"/>
                </a:solidFill>
                <a:latin typeface="Fira Sans Light Bold" panose="020B0604020202020204" charset="0"/>
              </a:rPr>
              <a:t>, yakni Achmad Zaky, sebagai lembaga yang nantinya membantu sebagai pengatur investasi. </a:t>
            </a:r>
          </a:p>
        </p:txBody>
      </p:sp>
      <p:sp>
        <p:nvSpPr>
          <p:cNvPr id="13" name="TextBox 13"/>
          <p:cNvSpPr txBox="1"/>
          <p:nvPr/>
        </p:nvSpPr>
        <p:spPr>
          <a:xfrm>
            <a:off x="1515608" y="981483"/>
            <a:ext cx="12215239" cy="1073944"/>
          </a:xfrm>
          <a:prstGeom prst="rect">
            <a:avLst/>
          </a:prstGeom>
        </p:spPr>
        <p:txBody>
          <a:bodyPr lIns="0" tIns="0" rIns="0" bIns="0" rtlCol="0" anchor="t">
            <a:spAutoFit/>
          </a:bodyPr>
          <a:lstStyle/>
          <a:p>
            <a:pPr algn="ctr">
              <a:lnSpc>
                <a:spcPts val="8400"/>
              </a:lnSpc>
              <a:spcBef>
                <a:spcPct val="0"/>
              </a:spcBef>
            </a:pPr>
            <a:r>
              <a:rPr lang="en-US" sz="7000" spc="-70" dirty="0">
                <a:solidFill>
                  <a:srgbClr val="000000"/>
                </a:solidFill>
                <a:latin typeface="Fira Sans Medium"/>
              </a:rPr>
              <a:t>Profil Obyek Penelitian</a:t>
            </a:r>
          </a:p>
        </p:txBody>
      </p:sp>
      <p:pic>
        <p:nvPicPr>
          <p:cNvPr id="14" name="image2.png">
            <a:extLst>
              <a:ext uri="{FF2B5EF4-FFF2-40B4-BE49-F238E27FC236}">
                <a16:creationId xmlns:a16="http://schemas.microsoft.com/office/drawing/2014/main" id="{DD8A96CE-0AD6-4149-B84B-7F2431714182}"/>
              </a:ext>
            </a:extLst>
          </p:cNvPr>
          <p:cNvPicPr/>
          <p:nvPr/>
        </p:nvPicPr>
        <p:blipFill>
          <a:blip r:embed="rId3"/>
          <a:srcRect r="64444"/>
          <a:stretch>
            <a:fillRect/>
          </a:stretch>
        </p:blipFill>
        <p:spPr>
          <a:xfrm>
            <a:off x="4638796" y="2371555"/>
            <a:ext cx="6715004" cy="2895077"/>
          </a:xfrm>
          <a:prstGeom prst="rect">
            <a:avLst/>
          </a:prstGeom>
          <a:ln/>
        </p:spPr>
      </p:pic>
      <p:sp>
        <p:nvSpPr>
          <p:cNvPr id="15" name="Rectangle: Rounded Corners 14">
            <a:extLst>
              <a:ext uri="{FF2B5EF4-FFF2-40B4-BE49-F238E27FC236}">
                <a16:creationId xmlns:a16="http://schemas.microsoft.com/office/drawing/2014/main" id="{B912863D-4808-4CB3-A08D-6DF073A50F99}"/>
              </a:ext>
            </a:extLst>
          </p:cNvPr>
          <p:cNvSpPr/>
          <p:nvPr/>
        </p:nvSpPr>
        <p:spPr>
          <a:xfrm>
            <a:off x="13660090" y="137296"/>
            <a:ext cx="1611553" cy="793532"/>
          </a:xfrm>
          <a:prstGeom prst="roundRect">
            <a:avLst/>
          </a:prstGeom>
          <a:solidFill>
            <a:srgbClr val="A4E47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Fira Sans Bold" panose="020B0604020202020204" charset="0"/>
              </a:rPr>
              <a:t>BAB III </a:t>
            </a:r>
            <a:endParaRPr lang="en-ID" sz="3200" dirty="0">
              <a:latin typeface="Fira Sans Bol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out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2682</TotalTime>
  <Words>2657</Words>
  <Application>Microsoft Office PowerPoint</Application>
  <PresentationFormat>Custom</PresentationFormat>
  <Paragraphs>201</Paragraphs>
  <Slides>18</Slides>
  <Notes>18</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Fira Sans Bold</vt:lpstr>
      <vt:lpstr>Fira Sans Light</vt:lpstr>
      <vt:lpstr>Fira Sans Light Bold</vt:lpstr>
      <vt:lpstr>Fira Sans Medium Bold</vt:lpstr>
      <vt:lpstr>Fira Sans Medium</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Sempro</dc:title>
  <cp:lastModifiedBy>Fauzan Kamil</cp:lastModifiedBy>
  <cp:revision>40</cp:revision>
  <dcterms:created xsi:type="dcterms:W3CDTF">2006-08-16T00:00:00Z</dcterms:created>
  <dcterms:modified xsi:type="dcterms:W3CDTF">2023-07-19T10:11:14Z</dcterms:modified>
  <dc:identifier>DAFfO_tTdlI</dc:identifier>
</cp:coreProperties>
</file>